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6" r:id="rId1"/>
    <p:sldMasterId id="2147483678" r:id="rId2"/>
  </p:sldMasterIdLst>
  <p:notesMasterIdLst>
    <p:notesMasterId r:id="rId13"/>
  </p:notesMasterIdLst>
  <p:handoutMasterIdLst>
    <p:handoutMasterId r:id="rId14"/>
  </p:handoutMasterIdLst>
  <p:sldIdLst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</p:sldIdLst>
  <p:sldSz cx="10693400" cy="7561263"/>
  <p:notesSz cx="6735763" cy="9866313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Sodexho" panose="02000000000000000000" pitchFamily="50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Sodexho" panose="02000000000000000000" pitchFamily="50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Sodexho" panose="02000000000000000000" pitchFamily="50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Sodexho" panose="02000000000000000000" pitchFamily="50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Sodexho" panose="02000000000000000000" pitchFamily="50" charset="0"/>
        <a:ea typeface="+mn-ea"/>
        <a:cs typeface="+mn-cs"/>
      </a:defRPr>
    </a:lvl5pPr>
    <a:lvl6pPr marL="2286000" algn="l" defTabSz="914400" rtl="0" eaLnBrk="1" latinLnBrk="0" hangingPunct="1">
      <a:defRPr sz="1000" b="1" kern="1200">
        <a:solidFill>
          <a:schemeClr val="tx1"/>
        </a:solidFill>
        <a:latin typeface="Sodexho" panose="02000000000000000000" pitchFamily="50" charset="0"/>
        <a:ea typeface="+mn-ea"/>
        <a:cs typeface="+mn-cs"/>
      </a:defRPr>
    </a:lvl6pPr>
    <a:lvl7pPr marL="2743200" algn="l" defTabSz="914400" rtl="0" eaLnBrk="1" latinLnBrk="0" hangingPunct="1">
      <a:defRPr sz="1000" b="1" kern="1200">
        <a:solidFill>
          <a:schemeClr val="tx1"/>
        </a:solidFill>
        <a:latin typeface="Sodexho" panose="02000000000000000000" pitchFamily="50" charset="0"/>
        <a:ea typeface="+mn-ea"/>
        <a:cs typeface="+mn-cs"/>
      </a:defRPr>
    </a:lvl7pPr>
    <a:lvl8pPr marL="3200400" algn="l" defTabSz="914400" rtl="0" eaLnBrk="1" latinLnBrk="0" hangingPunct="1">
      <a:defRPr sz="1000" b="1" kern="1200">
        <a:solidFill>
          <a:schemeClr val="tx1"/>
        </a:solidFill>
        <a:latin typeface="Sodexho" panose="02000000000000000000" pitchFamily="50" charset="0"/>
        <a:ea typeface="+mn-ea"/>
        <a:cs typeface="+mn-cs"/>
      </a:defRPr>
    </a:lvl8pPr>
    <a:lvl9pPr marL="3657600" algn="l" defTabSz="914400" rtl="0" eaLnBrk="1" latinLnBrk="0" hangingPunct="1">
      <a:defRPr sz="1000" b="1" kern="1200">
        <a:solidFill>
          <a:schemeClr val="tx1"/>
        </a:solidFill>
        <a:latin typeface="Sodexho" panose="02000000000000000000" pitchFamily="50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  <a:srgbClr val="FF9999"/>
    <a:srgbClr val="FFCCCC"/>
    <a:srgbClr val="FFCC99"/>
    <a:srgbClr val="FFFF99"/>
    <a:srgbClr val="CC0000"/>
    <a:srgbClr val="993300"/>
    <a:srgbClr val="9BF8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0D06C8-DD94-4838-9A1F-25136FF44A7B}" v="28" dt="2023-03-27T06:38:21.9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957" autoAdjust="0"/>
    <p:restoredTop sz="94705" autoAdjust="0"/>
  </p:normalViewPr>
  <p:slideViewPr>
    <p:cSldViewPr>
      <p:cViewPr varScale="1">
        <p:scale>
          <a:sx n="95" d="100"/>
          <a:sy n="95" d="100"/>
        </p:scale>
        <p:origin x="1962" y="84"/>
      </p:cViewPr>
      <p:guideLst>
        <p:guide orient="horz" pos="2382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3456" y="-120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>
            <a:extLst>
              <a:ext uri="{FF2B5EF4-FFF2-40B4-BE49-F238E27FC236}">
                <a16:creationId xmlns:a16="http://schemas.microsoft.com/office/drawing/2014/main" id="{2CF23031-12EB-4CAE-9785-3DF7CA50998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17992" cy="4933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587" tIns="45795" rIns="91587" bIns="45795" numCol="1" anchor="t" anchorCtr="0" compatLnSpc="1">
            <a:prstTxWarp prst="textNoShape">
              <a:avLst/>
            </a:prstTxWarp>
          </a:bodyPr>
          <a:lstStyle>
            <a:lvl1pPr defTabSz="913813" eaLnBrk="0" hangingPunct="0">
              <a:defRPr sz="1200" b="0">
                <a:latin typeface="Times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099" name="Rectangle 1027">
            <a:extLst>
              <a:ext uri="{FF2B5EF4-FFF2-40B4-BE49-F238E27FC236}">
                <a16:creationId xmlns:a16="http://schemas.microsoft.com/office/drawing/2014/main" id="{C71C70ED-DC35-456F-B98C-D0005482EB8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7772" y="1"/>
            <a:ext cx="2917991" cy="4933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587" tIns="45795" rIns="91587" bIns="45795" numCol="1" anchor="t" anchorCtr="0" compatLnSpc="1">
            <a:prstTxWarp prst="textNoShape">
              <a:avLst/>
            </a:prstTxWarp>
          </a:bodyPr>
          <a:lstStyle>
            <a:lvl1pPr algn="r" defTabSz="913813" eaLnBrk="0" hangingPunct="0">
              <a:defRPr sz="1200" b="0">
                <a:latin typeface="Times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100" name="Rectangle 1028">
            <a:extLst>
              <a:ext uri="{FF2B5EF4-FFF2-40B4-BE49-F238E27FC236}">
                <a16:creationId xmlns:a16="http://schemas.microsoft.com/office/drawing/2014/main" id="{9FFB2FA3-CE8B-4B9D-B089-51226C8BFC8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76091"/>
            <a:ext cx="2917992" cy="490222"/>
          </a:xfrm>
          <a:prstGeom prst="rect">
            <a:avLst/>
          </a:prstGeom>
          <a:noFill/>
          <a:ln>
            <a:noFill/>
          </a:ln>
        </p:spPr>
        <p:txBody>
          <a:bodyPr vert="horz" wrap="square" lIns="91587" tIns="45795" rIns="91587" bIns="45795" numCol="1" anchor="b" anchorCtr="0" compatLnSpc="1">
            <a:prstTxWarp prst="textNoShape">
              <a:avLst/>
            </a:prstTxWarp>
          </a:bodyPr>
          <a:lstStyle>
            <a:lvl1pPr defTabSz="913813" eaLnBrk="0" hangingPunct="0">
              <a:defRPr sz="1200" b="0">
                <a:latin typeface="Times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101" name="Rectangle 1029">
            <a:extLst>
              <a:ext uri="{FF2B5EF4-FFF2-40B4-BE49-F238E27FC236}">
                <a16:creationId xmlns:a16="http://schemas.microsoft.com/office/drawing/2014/main" id="{81ED4993-9FD6-470D-91F5-D9E12F0E52C8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7772" y="9376091"/>
            <a:ext cx="2917991" cy="490222"/>
          </a:xfrm>
          <a:prstGeom prst="rect">
            <a:avLst/>
          </a:prstGeom>
          <a:noFill/>
          <a:ln>
            <a:noFill/>
          </a:ln>
        </p:spPr>
        <p:txBody>
          <a:bodyPr vert="horz" wrap="square" lIns="91587" tIns="45795" rIns="91587" bIns="45795" numCol="1" anchor="b" anchorCtr="0" compatLnSpc="1">
            <a:prstTxWarp prst="textNoShape">
              <a:avLst/>
            </a:prstTxWarp>
          </a:bodyPr>
          <a:lstStyle>
            <a:lvl1pPr algn="r" defTabSz="913813">
              <a:defRPr sz="1200" b="0">
                <a:latin typeface="Times" panose="02020603050405020304" pitchFamily="18" charset="0"/>
              </a:defRPr>
            </a:lvl1pPr>
          </a:lstStyle>
          <a:p>
            <a:pPr>
              <a:defRPr/>
            </a:pPr>
            <a:fld id="{FA6D7578-BA54-476B-BE2B-85F570404AA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2C3DD4C3-19C0-49FF-9818-1B957C56073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05408" cy="456906"/>
          </a:xfrm>
          <a:prstGeom prst="rect">
            <a:avLst/>
          </a:prstGeom>
          <a:noFill/>
          <a:ln>
            <a:noFill/>
          </a:ln>
        </p:spPr>
        <p:txBody>
          <a:bodyPr vert="horz" wrap="square" lIns="91587" tIns="45795" rIns="91587" bIns="45795" numCol="1" anchor="t" anchorCtr="0" compatLnSpc="1">
            <a:prstTxWarp prst="textNoShape">
              <a:avLst/>
            </a:prstTxWarp>
          </a:bodyPr>
          <a:lstStyle>
            <a:lvl1pPr defTabSz="913813" eaLnBrk="0" hangingPunct="0">
              <a:defRPr sz="1200" b="0">
                <a:latin typeface="Times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36FCB8CA-C64B-4DA0-A381-6C65A230395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25637" y="0"/>
            <a:ext cx="2906980" cy="456906"/>
          </a:xfrm>
          <a:prstGeom prst="rect">
            <a:avLst/>
          </a:prstGeom>
          <a:noFill/>
          <a:ln>
            <a:noFill/>
          </a:ln>
        </p:spPr>
        <p:txBody>
          <a:bodyPr vert="horz" wrap="square" lIns="91587" tIns="45795" rIns="91587" bIns="45795" numCol="1" anchor="t" anchorCtr="0" compatLnSpc="1">
            <a:prstTxWarp prst="textNoShape">
              <a:avLst/>
            </a:prstTxWarp>
          </a:bodyPr>
          <a:lstStyle>
            <a:lvl1pPr algn="r" defTabSz="913813" eaLnBrk="0" hangingPunct="0">
              <a:defRPr sz="1200" b="0">
                <a:latin typeface="Times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447D1AD8-18ED-499A-9247-3FB627DC1BA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8656" y="4664248"/>
            <a:ext cx="4895305" cy="44310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587" tIns="45795" rIns="91587" bIns="457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79E9BFD8-F0FE-4FD5-AAF7-D3619AD320B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3061"/>
            <a:ext cx="2905408" cy="456906"/>
          </a:xfrm>
          <a:prstGeom prst="rect">
            <a:avLst/>
          </a:prstGeom>
          <a:noFill/>
          <a:ln>
            <a:noFill/>
          </a:ln>
        </p:spPr>
        <p:txBody>
          <a:bodyPr vert="horz" wrap="square" lIns="91587" tIns="45795" rIns="91587" bIns="45795" numCol="1" anchor="b" anchorCtr="0" compatLnSpc="1">
            <a:prstTxWarp prst="textNoShape">
              <a:avLst/>
            </a:prstTxWarp>
          </a:bodyPr>
          <a:lstStyle>
            <a:lvl1pPr defTabSz="913813" eaLnBrk="0" hangingPunct="0">
              <a:defRPr sz="1200" b="0">
                <a:latin typeface="Times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26DCF651-B913-42AD-B53A-6065D103F5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5637" y="9403061"/>
            <a:ext cx="2906980" cy="456906"/>
          </a:xfrm>
          <a:prstGeom prst="rect">
            <a:avLst/>
          </a:prstGeom>
          <a:noFill/>
          <a:ln>
            <a:noFill/>
          </a:ln>
        </p:spPr>
        <p:txBody>
          <a:bodyPr vert="horz" wrap="square" lIns="91587" tIns="45795" rIns="91587" bIns="45795" numCol="1" anchor="b" anchorCtr="0" compatLnSpc="1">
            <a:prstTxWarp prst="textNoShape">
              <a:avLst/>
            </a:prstTxWarp>
          </a:bodyPr>
          <a:lstStyle>
            <a:lvl1pPr algn="r" defTabSz="913813">
              <a:defRPr sz="1200" b="0">
                <a:latin typeface="Times" panose="02020603050405020304" pitchFamily="18" charset="0"/>
              </a:defRPr>
            </a:lvl1pPr>
          </a:lstStyle>
          <a:p>
            <a:pPr>
              <a:defRPr/>
            </a:pPr>
            <a:fld id="{40D4DCC5-E4CE-4E22-8786-E7BD75402F6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ce réservé de l'image des diapositives 1">
            <a:extLst>
              <a:ext uri="{FF2B5EF4-FFF2-40B4-BE49-F238E27FC236}">
                <a16:creationId xmlns:a16="http://schemas.microsoft.com/office/drawing/2014/main" id="{ECD1D559-1FBD-44FD-AF36-B3B71B5AD1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1014413" y="1233488"/>
            <a:ext cx="4706937" cy="33289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Espace réservé des notes 2">
            <a:extLst>
              <a:ext uri="{FF2B5EF4-FFF2-40B4-BE49-F238E27FC236}">
                <a16:creationId xmlns:a16="http://schemas.microsoft.com/office/drawing/2014/main" id="{52F71AC5-0155-48B3-855E-D821F4A67F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  <p:sp>
        <p:nvSpPr>
          <p:cNvPr id="13316" name="Espace réservé du numéro de diapositive 3">
            <a:extLst>
              <a:ext uri="{FF2B5EF4-FFF2-40B4-BE49-F238E27FC236}">
                <a16:creationId xmlns:a16="http://schemas.microsoft.com/office/drawing/2014/main" id="{7F5B817C-EEF4-406C-ADC5-9C98A44738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81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39904" indent="-284578" defTabSz="91381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38314" indent="-227663" defTabSz="91381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593639" indent="-227663" defTabSz="91381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48965" indent="-227663" defTabSz="91381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04290" indent="-227663" defTabSz="91381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59616" indent="-227663" defTabSz="91381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14941" indent="-227663" defTabSz="91381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70267" indent="-227663" defTabSz="91381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fld id="{38DC5804-5652-4883-99CE-F515970A6FD8}" type="slidenum">
              <a:rPr lang="fr-FR" altLang="fr-FR" sz="1200" b="0">
                <a:latin typeface="Times" panose="02020603050405020304" pitchFamily="18" charset="0"/>
              </a:rPr>
              <a:pPr/>
              <a:t>8</a:t>
            </a:fld>
            <a:endParaRPr lang="fr-FR" altLang="fr-FR" sz="1200" b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Cliquez pour modifier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1782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769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6241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Cliquez pour modifier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0990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4772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4291219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36084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81340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5918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7315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672787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22442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634734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14102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5630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152229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60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5257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195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846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84478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205114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wmf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13.png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10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16.png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jpeg"/><Relationship Id="rId23" Type="http://schemas.openxmlformats.org/officeDocument/2006/relationships/image" Target="../media/image15.png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Relationship Id="rId22" Type="http://schemas.openxmlformats.org/officeDocument/2006/relationships/image" Target="../media/image1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5" name="Text Box 3">
            <a:extLst>
              <a:ext uri="{FF2B5EF4-FFF2-40B4-BE49-F238E27FC236}">
                <a16:creationId xmlns:a16="http://schemas.microsoft.com/office/drawing/2014/main" id="{5EC443B2-598F-4FF8-8D9E-860E2A4BE84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2288" y="1763713"/>
            <a:ext cx="1800225" cy="360362"/>
          </a:xfrm>
          <a:prstGeom prst="rect">
            <a:avLst/>
          </a:prstGeom>
          <a:noFill/>
          <a:ln>
            <a:noFill/>
          </a:ln>
        </p:spPr>
        <p:txBody>
          <a:bodyPr lIns="99562" tIns="49782" rIns="99562" bIns="49782"/>
          <a:lstStyle>
            <a:lvl1pPr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1pPr>
            <a:lvl2pPr marL="809625" indent="-311150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2pPr>
            <a:lvl3pPr marL="1244600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3pPr>
            <a:lvl4pPr marL="1743075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4pPr>
            <a:lvl5pPr marL="2239963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5pPr>
            <a:lvl6pPr marL="26971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6pPr>
            <a:lvl7pPr marL="31543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7pPr>
            <a:lvl8pPr marL="36115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8pPr>
            <a:lvl9pPr marL="40687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r>
              <a:rPr lang="fr-FR" sz="1500">
                <a:solidFill>
                  <a:schemeClr val="bg1"/>
                </a:solidFill>
                <a:latin typeface="Century Gothic" pitchFamily="34" charset="0"/>
              </a:rPr>
              <a:t>Lundi</a:t>
            </a:r>
          </a:p>
        </p:txBody>
      </p:sp>
      <p:sp>
        <p:nvSpPr>
          <p:cNvPr id="1027" name="AutoShape 25">
            <a:extLst>
              <a:ext uri="{FF2B5EF4-FFF2-40B4-BE49-F238E27FC236}">
                <a16:creationId xmlns:a16="http://schemas.microsoft.com/office/drawing/2014/main" id="{EF94FFC4-77F6-4599-8CD1-EF6186CB257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354763" y="1331913"/>
            <a:ext cx="1943100" cy="503237"/>
          </a:xfrm>
          <a:prstGeom prst="roundRect">
            <a:avLst>
              <a:gd name="adj" fmla="val 16667"/>
            </a:avLst>
          </a:prstGeom>
          <a:solidFill>
            <a:srgbClr val="FF2F6F"/>
          </a:soli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endParaRPr lang="fr-FR" altLang="fr-FR"/>
          </a:p>
        </p:txBody>
      </p:sp>
      <p:sp>
        <p:nvSpPr>
          <p:cNvPr id="1028" name="AutoShape 26">
            <a:extLst>
              <a:ext uri="{FF2B5EF4-FFF2-40B4-BE49-F238E27FC236}">
                <a16:creationId xmlns:a16="http://schemas.microsoft.com/office/drawing/2014/main" id="{105DF272-E05D-45D9-822D-C661A180C29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466975" y="1331913"/>
            <a:ext cx="1943100" cy="503237"/>
          </a:xfrm>
          <a:prstGeom prst="roundRect">
            <a:avLst>
              <a:gd name="adj" fmla="val 16667"/>
            </a:avLst>
          </a:prstGeom>
          <a:solidFill>
            <a:srgbClr val="FF2F6F"/>
          </a:soli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endParaRPr lang="fr-FR" altLang="fr-FR"/>
          </a:p>
        </p:txBody>
      </p:sp>
      <p:sp>
        <p:nvSpPr>
          <p:cNvPr id="1029" name="AutoShape 28">
            <a:extLst>
              <a:ext uri="{FF2B5EF4-FFF2-40B4-BE49-F238E27FC236}">
                <a16:creationId xmlns:a16="http://schemas.microsoft.com/office/drawing/2014/main" id="{89FED845-9099-4211-9DA5-D4DFF51853A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410075" y="1331913"/>
            <a:ext cx="1943100" cy="503237"/>
          </a:xfrm>
          <a:prstGeom prst="roundRect">
            <a:avLst>
              <a:gd name="adj" fmla="val 16667"/>
            </a:avLst>
          </a:prstGeom>
          <a:solidFill>
            <a:srgbClr val="FF2F6F"/>
          </a:soli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endParaRPr lang="fr-FR" altLang="fr-FR"/>
          </a:p>
        </p:txBody>
      </p:sp>
      <p:sp>
        <p:nvSpPr>
          <p:cNvPr id="151556" name="Text Box 4">
            <a:extLst>
              <a:ext uri="{FF2B5EF4-FFF2-40B4-BE49-F238E27FC236}">
                <a16:creationId xmlns:a16="http://schemas.microsoft.com/office/drawing/2014/main" id="{96A652BC-352B-4A67-801E-6919D33D183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483100" y="1331913"/>
            <a:ext cx="1800225" cy="360362"/>
          </a:xfrm>
          <a:prstGeom prst="rect">
            <a:avLst/>
          </a:prstGeom>
          <a:noFill/>
          <a:ln>
            <a:noFill/>
          </a:ln>
        </p:spPr>
        <p:txBody>
          <a:bodyPr lIns="99562" tIns="49782" rIns="99562" bIns="49782"/>
          <a:lstStyle>
            <a:lvl1pPr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1pPr>
            <a:lvl2pPr marL="809625" indent="-311150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2pPr>
            <a:lvl3pPr marL="1244600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3pPr>
            <a:lvl4pPr marL="1743075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4pPr>
            <a:lvl5pPr marL="2239963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5pPr>
            <a:lvl6pPr marL="26971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6pPr>
            <a:lvl7pPr marL="31543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7pPr>
            <a:lvl8pPr marL="36115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8pPr>
            <a:lvl9pPr marL="40687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r>
              <a:rPr lang="fr-FR" sz="1500">
                <a:solidFill>
                  <a:schemeClr val="bg1"/>
                </a:solidFill>
                <a:latin typeface="Century Gothic" pitchFamily="34" charset="0"/>
              </a:rPr>
              <a:t>Mercredi</a:t>
            </a:r>
          </a:p>
        </p:txBody>
      </p:sp>
      <p:sp>
        <p:nvSpPr>
          <p:cNvPr id="151557" name="Text Box 5">
            <a:extLst>
              <a:ext uri="{FF2B5EF4-FFF2-40B4-BE49-F238E27FC236}">
                <a16:creationId xmlns:a16="http://schemas.microsoft.com/office/drawing/2014/main" id="{A8A5AECE-351E-4339-9D6F-17D2AA52560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538413" y="1331913"/>
            <a:ext cx="1800225" cy="360362"/>
          </a:xfrm>
          <a:prstGeom prst="rect">
            <a:avLst/>
          </a:prstGeom>
          <a:noFill/>
          <a:ln>
            <a:noFill/>
          </a:ln>
        </p:spPr>
        <p:txBody>
          <a:bodyPr lIns="99562" tIns="49782" rIns="99562" bIns="49782"/>
          <a:lstStyle>
            <a:lvl1pPr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1pPr>
            <a:lvl2pPr marL="809625" indent="-311150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2pPr>
            <a:lvl3pPr marL="1244600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3pPr>
            <a:lvl4pPr marL="1743075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4pPr>
            <a:lvl5pPr marL="2239963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5pPr>
            <a:lvl6pPr marL="26971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6pPr>
            <a:lvl7pPr marL="31543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7pPr>
            <a:lvl8pPr marL="36115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8pPr>
            <a:lvl9pPr marL="40687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r>
              <a:rPr lang="fr-FR" sz="1500">
                <a:solidFill>
                  <a:schemeClr val="bg1"/>
                </a:solidFill>
                <a:latin typeface="Century Gothic" pitchFamily="34" charset="0"/>
              </a:rPr>
              <a:t>Mardi</a:t>
            </a:r>
          </a:p>
        </p:txBody>
      </p:sp>
      <p:sp>
        <p:nvSpPr>
          <p:cNvPr id="151558" name="Text Box 6">
            <a:extLst>
              <a:ext uri="{FF2B5EF4-FFF2-40B4-BE49-F238E27FC236}">
                <a16:creationId xmlns:a16="http://schemas.microsoft.com/office/drawing/2014/main" id="{388874F4-A55E-4211-A15D-C074C5336DB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426200" y="1331913"/>
            <a:ext cx="1800225" cy="360362"/>
          </a:xfrm>
          <a:prstGeom prst="rect">
            <a:avLst/>
          </a:prstGeom>
          <a:solidFill>
            <a:srgbClr val="FF2F6F"/>
          </a:solidFill>
          <a:ln>
            <a:noFill/>
          </a:ln>
        </p:spPr>
        <p:txBody>
          <a:bodyPr lIns="99562" tIns="49782" rIns="99562" bIns="49782"/>
          <a:lstStyle>
            <a:lvl1pPr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1pPr>
            <a:lvl2pPr marL="809625" indent="-311150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2pPr>
            <a:lvl3pPr marL="1244600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3pPr>
            <a:lvl4pPr marL="1743075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4pPr>
            <a:lvl5pPr marL="2239963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5pPr>
            <a:lvl6pPr marL="26971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6pPr>
            <a:lvl7pPr marL="31543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7pPr>
            <a:lvl8pPr marL="36115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8pPr>
            <a:lvl9pPr marL="40687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r>
              <a:rPr lang="fr-FR" sz="1500">
                <a:solidFill>
                  <a:schemeClr val="bg1"/>
                </a:solidFill>
                <a:latin typeface="Century Gothic" pitchFamily="34" charset="0"/>
              </a:rPr>
              <a:t>Jeudi</a:t>
            </a:r>
          </a:p>
        </p:txBody>
      </p:sp>
      <p:pic>
        <p:nvPicPr>
          <p:cNvPr id="1033" name="Picture 39" descr="Droite_couleur">
            <a:extLst>
              <a:ext uri="{FF2B5EF4-FFF2-40B4-BE49-F238E27FC236}">
                <a16:creationId xmlns:a16="http://schemas.microsoft.com/office/drawing/2014/main" id="{CEC80432-5AB8-41B9-BAB9-A296F23BB01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988" y="6516688"/>
            <a:ext cx="219075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571" name="Text Box 19">
            <a:extLst>
              <a:ext uri="{FF2B5EF4-FFF2-40B4-BE49-F238E27FC236}">
                <a16:creationId xmlns:a16="http://schemas.microsoft.com/office/drawing/2014/main" id="{0B86A532-D403-4349-A69C-9BB08AD56CE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931025" y="6238875"/>
            <a:ext cx="3403600" cy="234950"/>
          </a:xfrm>
          <a:prstGeom prst="rect">
            <a:avLst/>
          </a:prstGeom>
          <a:noFill/>
          <a:ln>
            <a:noFill/>
          </a:ln>
        </p:spPr>
        <p:txBody>
          <a:bodyPr lIns="99569" tIns="49785" rIns="99569" bIns="49785">
            <a:spAutoFit/>
          </a:bodyPr>
          <a:lstStyle>
            <a:lvl1pPr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1pPr>
            <a:lvl2pPr marL="809625" indent="-311150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2pPr>
            <a:lvl3pPr marL="1244600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3pPr>
            <a:lvl4pPr marL="1743075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4pPr>
            <a:lvl5pPr marL="2239963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5pPr>
            <a:lvl6pPr marL="26971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6pPr>
            <a:lvl7pPr marL="31543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7pPr>
            <a:lvl8pPr marL="36115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8pPr>
            <a:lvl9pPr marL="40687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algn="r">
              <a:defRPr/>
            </a:pPr>
            <a:r>
              <a:rPr lang="fr-FR" sz="900" b="0">
                <a:latin typeface="Arial" charset="0"/>
              </a:rPr>
              <a:t>Menus proposés sous réserve de disponibilité des produits</a:t>
            </a:r>
          </a:p>
        </p:txBody>
      </p:sp>
      <p:sp>
        <p:nvSpPr>
          <p:cNvPr id="1035" name="Line 81">
            <a:extLst>
              <a:ext uri="{FF2B5EF4-FFF2-40B4-BE49-F238E27FC236}">
                <a16:creationId xmlns:a16="http://schemas.microsoft.com/office/drawing/2014/main" id="{E2C16587-8D97-4620-A4AC-682614E3D282}"/>
              </a:ext>
            </a:extLst>
          </p:cNvPr>
          <p:cNvSpPr>
            <a:spLocks noChangeShapeType="1"/>
          </p:cNvSpPr>
          <p:nvPr userDrawn="1"/>
        </p:nvSpPr>
        <p:spPr bwMode="auto">
          <a:xfrm flipH="1">
            <a:off x="593725" y="971550"/>
            <a:ext cx="7632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37" name="AutoShape 104">
            <a:extLst>
              <a:ext uri="{FF2B5EF4-FFF2-40B4-BE49-F238E27FC236}">
                <a16:creationId xmlns:a16="http://schemas.microsoft.com/office/drawing/2014/main" id="{A25F0BDA-B589-4833-A7CC-C68AFC7D01D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22288" y="1331913"/>
            <a:ext cx="1944687" cy="503237"/>
          </a:xfrm>
          <a:prstGeom prst="roundRect">
            <a:avLst>
              <a:gd name="adj" fmla="val 16667"/>
            </a:avLst>
          </a:prstGeom>
          <a:solidFill>
            <a:srgbClr val="FF2F6F"/>
          </a:soli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endParaRPr lang="fr-FR" altLang="fr-FR"/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B9CCD5F1-5B3B-4D85-91DA-E98DE261143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93725" y="1331913"/>
            <a:ext cx="1800225" cy="360362"/>
          </a:xfrm>
          <a:prstGeom prst="rect">
            <a:avLst/>
          </a:prstGeom>
          <a:noFill/>
          <a:ln>
            <a:noFill/>
          </a:ln>
        </p:spPr>
        <p:txBody>
          <a:bodyPr lIns="99562" tIns="49782" rIns="99562" bIns="49782"/>
          <a:lstStyle>
            <a:lvl1pPr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1pPr>
            <a:lvl2pPr marL="809625" indent="-311150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2pPr>
            <a:lvl3pPr marL="1244600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3pPr>
            <a:lvl4pPr marL="1743075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4pPr>
            <a:lvl5pPr marL="2239963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5pPr>
            <a:lvl6pPr marL="26971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6pPr>
            <a:lvl7pPr marL="31543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7pPr>
            <a:lvl8pPr marL="36115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8pPr>
            <a:lvl9pPr marL="40687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r>
              <a:rPr lang="fr-FR" sz="1500">
                <a:solidFill>
                  <a:schemeClr val="bg1"/>
                </a:solidFill>
                <a:latin typeface="Century Gothic" pitchFamily="34" charset="0"/>
              </a:rPr>
              <a:t>Lundi</a:t>
            </a:r>
          </a:p>
        </p:txBody>
      </p:sp>
      <p:sp>
        <p:nvSpPr>
          <p:cNvPr id="1039" name="AutoShape 107">
            <a:extLst>
              <a:ext uri="{FF2B5EF4-FFF2-40B4-BE49-F238E27FC236}">
                <a16:creationId xmlns:a16="http://schemas.microsoft.com/office/drawing/2014/main" id="{B1EA9EA4-20CC-49B3-B30D-321BFDBA682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299450" y="1331913"/>
            <a:ext cx="1943100" cy="503237"/>
          </a:xfrm>
          <a:prstGeom prst="roundRect">
            <a:avLst>
              <a:gd name="adj" fmla="val 16667"/>
            </a:avLst>
          </a:prstGeom>
          <a:solidFill>
            <a:srgbClr val="FF2F6F"/>
          </a:soli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endParaRPr lang="fr-FR" altLang="fr-FR"/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CD79D891-521D-4F50-912C-826D5E4CFFC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370888" y="1331913"/>
            <a:ext cx="1800225" cy="360362"/>
          </a:xfrm>
          <a:prstGeom prst="rect">
            <a:avLst/>
          </a:prstGeom>
          <a:noFill/>
          <a:ln>
            <a:noFill/>
          </a:ln>
        </p:spPr>
        <p:txBody>
          <a:bodyPr lIns="99562" tIns="49782" rIns="99562" bIns="49782"/>
          <a:lstStyle>
            <a:lvl1pPr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1pPr>
            <a:lvl2pPr marL="809625" indent="-311150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2pPr>
            <a:lvl3pPr marL="1244600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3pPr>
            <a:lvl4pPr marL="1743075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4pPr>
            <a:lvl5pPr marL="2239963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5pPr>
            <a:lvl6pPr marL="26971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6pPr>
            <a:lvl7pPr marL="31543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7pPr>
            <a:lvl8pPr marL="36115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8pPr>
            <a:lvl9pPr marL="40687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r>
              <a:rPr lang="fr-FR" sz="1500">
                <a:solidFill>
                  <a:schemeClr val="bg1"/>
                </a:solidFill>
                <a:latin typeface="Century Gothic" pitchFamily="34" charset="0"/>
              </a:rPr>
              <a:t>Vendredi</a:t>
            </a:r>
          </a:p>
        </p:txBody>
      </p:sp>
      <p:cxnSp>
        <p:nvCxnSpPr>
          <p:cNvPr id="1040" name="Connecteur droit 25">
            <a:extLst>
              <a:ext uri="{FF2B5EF4-FFF2-40B4-BE49-F238E27FC236}">
                <a16:creationId xmlns:a16="http://schemas.microsoft.com/office/drawing/2014/main" id="{5A070B99-95B4-4905-A792-ECDF76EEA9B5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522288" y="1908175"/>
            <a:ext cx="17462" cy="4248150"/>
          </a:xfrm>
          <a:prstGeom prst="line">
            <a:avLst/>
          </a:prstGeom>
          <a:noFill/>
          <a:ln w="9525" algn="ctr">
            <a:solidFill>
              <a:srgbClr val="FF578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41" name="Connecteur droit 24">
            <a:extLst>
              <a:ext uri="{FF2B5EF4-FFF2-40B4-BE49-F238E27FC236}">
                <a16:creationId xmlns:a16="http://schemas.microsoft.com/office/drawing/2014/main" id="{CD68C051-C23A-4ACE-8591-2C0B385F681E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10242550" y="1943100"/>
            <a:ext cx="0" cy="4175125"/>
          </a:xfrm>
          <a:prstGeom prst="line">
            <a:avLst/>
          </a:prstGeom>
          <a:noFill/>
          <a:ln w="9525" algn="ctr">
            <a:solidFill>
              <a:srgbClr val="FF578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43" name="AutoShape 104">
            <a:extLst>
              <a:ext uri="{FF2B5EF4-FFF2-40B4-BE49-F238E27FC236}">
                <a16:creationId xmlns:a16="http://schemas.microsoft.com/office/drawing/2014/main" id="{C1358FD8-F1E2-47D1-85A0-CFDD659461D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22288" y="1836738"/>
            <a:ext cx="9720262" cy="431800"/>
          </a:xfrm>
          <a:prstGeom prst="roundRect">
            <a:avLst>
              <a:gd name="adj" fmla="val 16667"/>
            </a:avLst>
          </a:prstGeom>
          <a:solidFill>
            <a:srgbClr val="FFD9D9"/>
          </a:soli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endParaRPr lang="fr-FR" altLang="fr-FR"/>
          </a:p>
        </p:txBody>
      </p:sp>
      <p:sp>
        <p:nvSpPr>
          <p:cNvPr id="1044" name="AutoShape 104">
            <a:extLst>
              <a:ext uri="{FF2B5EF4-FFF2-40B4-BE49-F238E27FC236}">
                <a16:creationId xmlns:a16="http://schemas.microsoft.com/office/drawing/2014/main" id="{5F688110-F7A7-442F-971F-C7896A0714E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31813" y="5772150"/>
            <a:ext cx="9720262" cy="431800"/>
          </a:xfrm>
          <a:prstGeom prst="roundRect">
            <a:avLst>
              <a:gd name="adj" fmla="val 16667"/>
            </a:avLst>
          </a:prstGeom>
          <a:solidFill>
            <a:srgbClr val="FFD9D9"/>
          </a:soli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endParaRPr lang="fr-FR" altLang="fr-FR"/>
          </a:p>
        </p:txBody>
      </p:sp>
      <p:cxnSp>
        <p:nvCxnSpPr>
          <p:cNvPr id="4" name="Connecteur droit 21">
            <a:extLst>
              <a:ext uri="{FF2B5EF4-FFF2-40B4-BE49-F238E27FC236}">
                <a16:creationId xmlns:a16="http://schemas.microsoft.com/office/drawing/2014/main" id="{0A9DD8EE-50F2-4A1D-B793-29DFE5119CA1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2466975" y="1836738"/>
            <a:ext cx="22225" cy="4319587"/>
          </a:xfrm>
          <a:prstGeom prst="line">
            <a:avLst/>
          </a:prstGeom>
          <a:noFill/>
          <a:ln w="9525" algn="ctr">
            <a:solidFill>
              <a:srgbClr val="FF578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45" name="Connecteur droit 22">
            <a:extLst>
              <a:ext uri="{FF2B5EF4-FFF2-40B4-BE49-F238E27FC236}">
                <a16:creationId xmlns:a16="http://schemas.microsoft.com/office/drawing/2014/main" id="{18E9244F-3A33-4D24-A8C7-298F983660D5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4410075" y="1836738"/>
            <a:ext cx="19050" cy="4319587"/>
          </a:xfrm>
          <a:prstGeom prst="line">
            <a:avLst/>
          </a:prstGeom>
          <a:noFill/>
          <a:ln w="9525" algn="ctr">
            <a:solidFill>
              <a:srgbClr val="FF578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46" name="Connecteur droit 23">
            <a:extLst>
              <a:ext uri="{FF2B5EF4-FFF2-40B4-BE49-F238E27FC236}">
                <a16:creationId xmlns:a16="http://schemas.microsoft.com/office/drawing/2014/main" id="{0D0775F2-87DE-4ABB-B1BB-9A5D80B7BEE6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6354763" y="1836738"/>
            <a:ext cx="14287" cy="4319587"/>
          </a:xfrm>
          <a:prstGeom prst="line">
            <a:avLst/>
          </a:prstGeom>
          <a:noFill/>
          <a:ln w="9525" algn="ctr">
            <a:solidFill>
              <a:srgbClr val="FF578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47" name="Connecteur droit 24">
            <a:extLst>
              <a:ext uri="{FF2B5EF4-FFF2-40B4-BE49-F238E27FC236}">
                <a16:creationId xmlns:a16="http://schemas.microsoft.com/office/drawing/2014/main" id="{8E848EBD-0408-4A89-9AFA-61909B670232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8299450" y="1836738"/>
            <a:ext cx="19050" cy="4319587"/>
          </a:xfrm>
          <a:prstGeom prst="line">
            <a:avLst/>
          </a:prstGeom>
          <a:noFill/>
          <a:ln w="9525" algn="ctr">
            <a:solidFill>
              <a:srgbClr val="FF578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48" name="Picture 38">
            <a:extLst>
              <a:ext uri="{FF2B5EF4-FFF2-40B4-BE49-F238E27FC236}">
                <a16:creationId xmlns:a16="http://schemas.microsoft.com/office/drawing/2014/main" id="{06280D08-86C9-4A1A-9166-4D37C999662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75" y="6661150"/>
            <a:ext cx="684213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9" name="Image 4">
            <a:extLst>
              <a:ext uri="{FF2B5EF4-FFF2-40B4-BE49-F238E27FC236}">
                <a16:creationId xmlns:a16="http://schemas.microsoft.com/office/drawing/2014/main" id="{73416199-C0F2-433E-82F2-0757AAEB5C3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35" b="25383"/>
          <a:stretch>
            <a:fillRect/>
          </a:stretch>
        </p:blipFill>
        <p:spPr bwMode="auto">
          <a:xfrm>
            <a:off x="8299450" y="85725"/>
            <a:ext cx="1943100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ZoneTexte 29">
            <a:extLst>
              <a:ext uri="{FF2B5EF4-FFF2-40B4-BE49-F238E27FC236}">
                <a16:creationId xmlns:a16="http://schemas.microsoft.com/office/drawing/2014/main" id="{DD888BCC-E280-4419-A1DA-B6E034DDFC0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091238" y="6526213"/>
            <a:ext cx="936625" cy="2301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>
              <a:defRPr/>
            </a:pPr>
            <a:r>
              <a:rPr lang="fr-FR" altLang="fr-FR" sz="900" b="0" dirty="0">
                <a:latin typeface="Arial" panose="020B0604020202020204" pitchFamily="34" charset="0"/>
                <a:cs typeface="Arial" panose="020B0604020202020204" pitchFamily="34" charset="0"/>
              </a:rPr>
              <a:t>Plat du chef</a:t>
            </a:r>
          </a:p>
        </p:txBody>
      </p:sp>
      <p:pic>
        <p:nvPicPr>
          <p:cNvPr id="1051" name="Image 38">
            <a:extLst>
              <a:ext uri="{FF2B5EF4-FFF2-40B4-BE49-F238E27FC236}">
                <a16:creationId xmlns:a16="http://schemas.microsoft.com/office/drawing/2014/main" id="{EBF4F9C9-2680-4063-BC79-48D676004EF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6156325"/>
            <a:ext cx="1143000" cy="123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2" name="Image 32">
            <a:extLst>
              <a:ext uri="{FF2B5EF4-FFF2-40B4-BE49-F238E27FC236}">
                <a16:creationId xmlns:a16="http://schemas.microsoft.com/office/drawing/2014/main" id="{5B52EBF6-0D1C-48BD-B71F-E9901871596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075" y="6469063"/>
            <a:ext cx="312738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3" name="Image 33">
            <a:extLst>
              <a:ext uri="{FF2B5EF4-FFF2-40B4-BE49-F238E27FC236}">
                <a16:creationId xmlns:a16="http://schemas.microsoft.com/office/drawing/2014/main" id="{0D4909E5-B9B0-4796-BC31-770B93B926A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650" y="6924675"/>
            <a:ext cx="4095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ZoneTexte 33">
            <a:extLst>
              <a:ext uri="{FF2B5EF4-FFF2-40B4-BE49-F238E27FC236}">
                <a16:creationId xmlns:a16="http://schemas.microsoft.com/office/drawing/2014/main" id="{4023274E-EEF8-4E21-8046-602A5388164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071688" y="6956425"/>
            <a:ext cx="1531937" cy="369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>
              <a:defRPr/>
            </a:pPr>
            <a:r>
              <a:rPr lang="fr-FR" altLang="fr-FR" sz="900" b="0" dirty="0">
                <a:latin typeface="Arial" panose="020B0604020202020204" pitchFamily="34" charset="0"/>
                <a:cs typeface="Arial" panose="020B0604020202020204" pitchFamily="34" charset="0"/>
              </a:rPr>
              <a:t>Œuf de poule élevée en plein air</a:t>
            </a:r>
          </a:p>
        </p:txBody>
      </p:sp>
      <p:pic>
        <p:nvPicPr>
          <p:cNvPr id="1055" name="Picture 66" descr="Picto seul-Peche Responsable">
            <a:extLst>
              <a:ext uri="{FF2B5EF4-FFF2-40B4-BE49-F238E27FC236}">
                <a16:creationId xmlns:a16="http://schemas.microsoft.com/office/drawing/2014/main" id="{0C8D45E6-2A8B-449E-9D72-17484BF83E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600" y="6975475"/>
            <a:ext cx="3206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ZoneTexte 31">
            <a:extLst>
              <a:ext uri="{FF2B5EF4-FFF2-40B4-BE49-F238E27FC236}">
                <a16:creationId xmlns:a16="http://schemas.microsoft.com/office/drawing/2014/main" id="{3037632C-4F5D-4403-9E51-99494EB77DB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278313" y="6943725"/>
            <a:ext cx="1041400" cy="369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>
              <a:defRPr/>
            </a:pPr>
            <a:r>
              <a:rPr lang="fr-FR" altLang="fr-FR" sz="900" b="0" dirty="0">
                <a:latin typeface="Arial" panose="020B0604020202020204" pitchFamily="34" charset="0"/>
                <a:cs typeface="Arial" panose="020B0604020202020204" pitchFamily="34" charset="0"/>
              </a:rPr>
              <a:t>Produit de la mer durable</a:t>
            </a:r>
          </a:p>
        </p:txBody>
      </p:sp>
      <p:pic>
        <p:nvPicPr>
          <p:cNvPr id="1057" name="Image 4">
            <a:extLst>
              <a:ext uri="{FF2B5EF4-FFF2-40B4-BE49-F238E27FC236}">
                <a16:creationId xmlns:a16="http://schemas.microsoft.com/office/drawing/2014/main" id="{ED5250BF-B6EB-44BB-A551-F5CD8D7683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3" y="6332538"/>
            <a:ext cx="3571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8" name="Image 37">
            <a:extLst>
              <a:ext uri="{FF2B5EF4-FFF2-40B4-BE49-F238E27FC236}">
                <a16:creationId xmlns:a16="http://schemas.microsoft.com/office/drawing/2014/main" id="{C3059AFF-662D-487E-A270-F46DB8EB30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963" y="6375400"/>
            <a:ext cx="1143000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" pitchFamily="18" charset="0"/>
        </a:defRPr>
      </a:lvl2pPr>
      <a:lvl3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" pitchFamily="18" charset="0"/>
        </a:defRPr>
      </a:lvl3pPr>
      <a:lvl4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" pitchFamily="18" charset="0"/>
        </a:defRPr>
      </a:lvl4pPr>
      <a:lvl5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9pPr>
    </p:titleStyle>
    <p:bodyStyle>
      <a:lvl1pPr marL="373063" indent="-373063" algn="l" defTabSz="995363" rtl="0" eaLnBrk="0" fontAlgn="base" hangingPunct="0">
        <a:spcBef>
          <a:spcPct val="20000"/>
        </a:spcBef>
        <a:spcAft>
          <a:spcPct val="0"/>
        </a:spcAft>
        <a:buChar char="•"/>
        <a:defRPr sz="3500">
          <a:solidFill>
            <a:schemeClr val="tx1"/>
          </a:solidFill>
          <a:latin typeface="+mn-lt"/>
          <a:ea typeface="+mn-ea"/>
          <a:cs typeface="+mn-cs"/>
        </a:defRPr>
      </a:lvl1pPr>
      <a:lvl2pPr marL="809625" indent="-311150" algn="l" defTabSz="995363" rtl="0" eaLnBrk="0" fontAlgn="base" hangingPunct="0">
        <a:spcBef>
          <a:spcPct val="20000"/>
        </a:spcBef>
        <a:spcAft>
          <a:spcPct val="0"/>
        </a:spcAft>
        <a:buChar char="–"/>
        <a:defRPr sz="3000">
          <a:solidFill>
            <a:schemeClr val="tx1"/>
          </a:solidFill>
          <a:latin typeface="+mn-lt"/>
        </a:defRPr>
      </a:lvl2pPr>
      <a:lvl3pPr marL="1244600" indent="-249238" algn="l" defTabSz="995363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3pPr>
      <a:lvl4pPr marL="1743075" indent="-249238" algn="l" defTabSz="995363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239963" indent="-249238" algn="l" defTabSz="995363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5" name="Text Box 3">
            <a:extLst>
              <a:ext uri="{FF2B5EF4-FFF2-40B4-BE49-F238E27FC236}">
                <a16:creationId xmlns:a16="http://schemas.microsoft.com/office/drawing/2014/main" id="{22D20253-2409-4914-8F4E-769E029198F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2288" y="1763713"/>
            <a:ext cx="1800225" cy="360362"/>
          </a:xfrm>
          <a:prstGeom prst="rect">
            <a:avLst/>
          </a:prstGeom>
          <a:noFill/>
          <a:ln>
            <a:noFill/>
          </a:ln>
        </p:spPr>
        <p:txBody>
          <a:bodyPr lIns="99562" tIns="49782" rIns="99562" bIns="49782"/>
          <a:lstStyle>
            <a:lvl1pPr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1pPr>
            <a:lvl2pPr marL="809625" indent="-311150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2pPr>
            <a:lvl3pPr marL="1244600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3pPr>
            <a:lvl4pPr marL="1743075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4pPr>
            <a:lvl5pPr marL="2239963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5pPr>
            <a:lvl6pPr marL="26971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6pPr>
            <a:lvl7pPr marL="31543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7pPr>
            <a:lvl8pPr marL="36115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8pPr>
            <a:lvl9pPr marL="40687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r>
              <a:rPr lang="fr-FR" sz="1500">
                <a:solidFill>
                  <a:srgbClr val="FFFFFF"/>
                </a:solidFill>
                <a:latin typeface="Century Gothic" pitchFamily="34" charset="0"/>
              </a:rPr>
              <a:t>Lundi</a:t>
            </a:r>
          </a:p>
        </p:txBody>
      </p:sp>
      <p:sp>
        <p:nvSpPr>
          <p:cNvPr id="1027" name="AutoShape 25">
            <a:extLst>
              <a:ext uri="{FF2B5EF4-FFF2-40B4-BE49-F238E27FC236}">
                <a16:creationId xmlns:a16="http://schemas.microsoft.com/office/drawing/2014/main" id="{63955546-4BA3-4D7A-82E3-8365CD1BDF1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354763" y="1331913"/>
            <a:ext cx="1943100" cy="5032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1028" name="AutoShape 26">
            <a:extLst>
              <a:ext uri="{FF2B5EF4-FFF2-40B4-BE49-F238E27FC236}">
                <a16:creationId xmlns:a16="http://schemas.microsoft.com/office/drawing/2014/main" id="{6E2EE3E9-F11F-4685-BA3E-561E324714D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466975" y="1331913"/>
            <a:ext cx="1943100" cy="5032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1029" name="AutoShape 28">
            <a:extLst>
              <a:ext uri="{FF2B5EF4-FFF2-40B4-BE49-F238E27FC236}">
                <a16:creationId xmlns:a16="http://schemas.microsoft.com/office/drawing/2014/main" id="{B687A4A2-152F-4181-A1EA-70FF4486343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410075" y="1331913"/>
            <a:ext cx="1943100" cy="5032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151556" name="Text Box 4">
            <a:extLst>
              <a:ext uri="{FF2B5EF4-FFF2-40B4-BE49-F238E27FC236}">
                <a16:creationId xmlns:a16="http://schemas.microsoft.com/office/drawing/2014/main" id="{F19853D6-58C7-42C8-A70E-EBDBEC4FBD6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483100" y="1331913"/>
            <a:ext cx="1800225" cy="360362"/>
          </a:xfrm>
          <a:prstGeom prst="rect">
            <a:avLst/>
          </a:prstGeom>
          <a:noFill/>
          <a:ln>
            <a:noFill/>
          </a:ln>
        </p:spPr>
        <p:txBody>
          <a:bodyPr lIns="99562" tIns="49782" rIns="99562" bIns="49782"/>
          <a:lstStyle>
            <a:lvl1pPr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1pPr>
            <a:lvl2pPr marL="809625" indent="-311150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2pPr>
            <a:lvl3pPr marL="1244600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3pPr>
            <a:lvl4pPr marL="1743075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4pPr>
            <a:lvl5pPr marL="2239963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5pPr>
            <a:lvl6pPr marL="26971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6pPr>
            <a:lvl7pPr marL="31543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7pPr>
            <a:lvl8pPr marL="36115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8pPr>
            <a:lvl9pPr marL="40687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r>
              <a:rPr lang="fr-FR" sz="1500">
                <a:solidFill>
                  <a:srgbClr val="FFFFFF"/>
                </a:solidFill>
                <a:latin typeface="Century Gothic" pitchFamily="34" charset="0"/>
              </a:rPr>
              <a:t>Mercredi</a:t>
            </a:r>
          </a:p>
        </p:txBody>
      </p:sp>
      <p:sp>
        <p:nvSpPr>
          <p:cNvPr id="151557" name="Text Box 5">
            <a:extLst>
              <a:ext uri="{FF2B5EF4-FFF2-40B4-BE49-F238E27FC236}">
                <a16:creationId xmlns:a16="http://schemas.microsoft.com/office/drawing/2014/main" id="{EDA87522-A5A4-4507-B54A-DD4CDDB2846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538413" y="1331913"/>
            <a:ext cx="1800225" cy="360362"/>
          </a:xfrm>
          <a:prstGeom prst="rect">
            <a:avLst/>
          </a:prstGeom>
          <a:noFill/>
          <a:ln>
            <a:noFill/>
          </a:ln>
        </p:spPr>
        <p:txBody>
          <a:bodyPr lIns="99562" tIns="49782" rIns="99562" bIns="49782"/>
          <a:lstStyle>
            <a:lvl1pPr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1pPr>
            <a:lvl2pPr marL="809625" indent="-311150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2pPr>
            <a:lvl3pPr marL="1244600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3pPr>
            <a:lvl4pPr marL="1743075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4pPr>
            <a:lvl5pPr marL="2239963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5pPr>
            <a:lvl6pPr marL="26971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6pPr>
            <a:lvl7pPr marL="31543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7pPr>
            <a:lvl8pPr marL="36115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8pPr>
            <a:lvl9pPr marL="40687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r>
              <a:rPr lang="fr-FR" sz="1500">
                <a:solidFill>
                  <a:srgbClr val="FFFFFF"/>
                </a:solidFill>
                <a:latin typeface="Century Gothic" pitchFamily="34" charset="0"/>
              </a:rPr>
              <a:t>Mardi</a:t>
            </a:r>
          </a:p>
        </p:txBody>
      </p:sp>
      <p:sp>
        <p:nvSpPr>
          <p:cNvPr id="151558" name="Text Box 6">
            <a:extLst>
              <a:ext uri="{FF2B5EF4-FFF2-40B4-BE49-F238E27FC236}">
                <a16:creationId xmlns:a16="http://schemas.microsoft.com/office/drawing/2014/main" id="{FB076264-DFB9-4049-A719-0A7BDD29FE5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426200" y="1331913"/>
            <a:ext cx="1800225" cy="360362"/>
          </a:xfrm>
          <a:prstGeom prst="rect">
            <a:avLst/>
          </a:prstGeom>
          <a:noFill/>
          <a:ln>
            <a:noFill/>
          </a:ln>
        </p:spPr>
        <p:txBody>
          <a:bodyPr lIns="99562" tIns="49782" rIns="99562" bIns="49782"/>
          <a:lstStyle>
            <a:lvl1pPr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1pPr>
            <a:lvl2pPr marL="809625" indent="-311150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2pPr>
            <a:lvl3pPr marL="1244600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3pPr>
            <a:lvl4pPr marL="1743075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4pPr>
            <a:lvl5pPr marL="2239963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5pPr>
            <a:lvl6pPr marL="26971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6pPr>
            <a:lvl7pPr marL="31543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7pPr>
            <a:lvl8pPr marL="36115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8pPr>
            <a:lvl9pPr marL="40687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r>
              <a:rPr lang="fr-FR" sz="1500">
                <a:solidFill>
                  <a:srgbClr val="FFFFFF"/>
                </a:solidFill>
                <a:latin typeface="Century Gothic" pitchFamily="34" charset="0"/>
              </a:rPr>
              <a:t>Jeudi</a:t>
            </a:r>
          </a:p>
        </p:txBody>
      </p:sp>
      <p:pic>
        <p:nvPicPr>
          <p:cNvPr id="2057" name="Picture 39" descr="Droite_couleur">
            <a:extLst>
              <a:ext uri="{FF2B5EF4-FFF2-40B4-BE49-F238E27FC236}">
                <a16:creationId xmlns:a16="http://schemas.microsoft.com/office/drawing/2014/main" id="{D790E7A9-215B-4216-9ECD-ED1B14AB780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0425" y="6675438"/>
            <a:ext cx="219075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571" name="Text Box 19">
            <a:extLst>
              <a:ext uri="{FF2B5EF4-FFF2-40B4-BE49-F238E27FC236}">
                <a16:creationId xmlns:a16="http://schemas.microsoft.com/office/drawing/2014/main" id="{9A23E7DE-4CC9-4AFB-AD75-6856A8AC045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307263" y="6534150"/>
            <a:ext cx="3403600" cy="234950"/>
          </a:xfrm>
          <a:prstGeom prst="rect">
            <a:avLst/>
          </a:prstGeom>
          <a:noFill/>
          <a:ln>
            <a:noFill/>
          </a:ln>
        </p:spPr>
        <p:txBody>
          <a:bodyPr lIns="99569" tIns="49785" rIns="99569" bIns="49785">
            <a:spAutoFit/>
          </a:bodyPr>
          <a:lstStyle>
            <a:lvl1pPr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1pPr>
            <a:lvl2pPr marL="809625" indent="-311150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2pPr>
            <a:lvl3pPr marL="1244600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3pPr>
            <a:lvl4pPr marL="1743075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4pPr>
            <a:lvl5pPr marL="2239963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5pPr>
            <a:lvl6pPr marL="26971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6pPr>
            <a:lvl7pPr marL="31543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7pPr>
            <a:lvl8pPr marL="36115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8pPr>
            <a:lvl9pPr marL="40687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algn="r">
              <a:defRPr/>
            </a:pPr>
            <a:r>
              <a:rPr lang="fr-FR" sz="900" b="0" dirty="0">
                <a:solidFill>
                  <a:srgbClr val="000000"/>
                </a:solidFill>
                <a:latin typeface="Arial" charset="0"/>
              </a:rPr>
              <a:t>Menus proposés sous réserve de disponibilité des produits</a:t>
            </a:r>
          </a:p>
        </p:txBody>
      </p:sp>
      <p:sp>
        <p:nvSpPr>
          <p:cNvPr id="2059" name="Line 81">
            <a:extLst>
              <a:ext uri="{FF2B5EF4-FFF2-40B4-BE49-F238E27FC236}">
                <a16:creationId xmlns:a16="http://schemas.microsoft.com/office/drawing/2014/main" id="{39AAAEF3-09AA-460D-BD7A-2B863B3D9DCC}"/>
              </a:ext>
            </a:extLst>
          </p:cNvPr>
          <p:cNvSpPr>
            <a:spLocks noChangeShapeType="1"/>
          </p:cNvSpPr>
          <p:nvPr userDrawn="1"/>
        </p:nvSpPr>
        <p:spPr bwMode="auto">
          <a:xfrm flipH="1">
            <a:off x="593725" y="971550"/>
            <a:ext cx="7632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37" name="AutoShape 104">
            <a:extLst>
              <a:ext uri="{FF2B5EF4-FFF2-40B4-BE49-F238E27FC236}">
                <a16:creationId xmlns:a16="http://schemas.microsoft.com/office/drawing/2014/main" id="{7F14EEA4-3F1C-4A6C-B31F-CB8F60EB494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22288" y="1331913"/>
            <a:ext cx="1944687" cy="5032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5337D11D-48F3-471A-B22C-41215CE3D65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93725" y="1331913"/>
            <a:ext cx="1800225" cy="360362"/>
          </a:xfrm>
          <a:prstGeom prst="rect">
            <a:avLst/>
          </a:prstGeom>
          <a:noFill/>
          <a:ln>
            <a:noFill/>
          </a:ln>
        </p:spPr>
        <p:txBody>
          <a:bodyPr lIns="99562" tIns="49782" rIns="99562" bIns="49782"/>
          <a:lstStyle>
            <a:lvl1pPr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1pPr>
            <a:lvl2pPr marL="809625" indent="-311150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2pPr>
            <a:lvl3pPr marL="1244600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3pPr>
            <a:lvl4pPr marL="1743075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4pPr>
            <a:lvl5pPr marL="2239963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5pPr>
            <a:lvl6pPr marL="26971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6pPr>
            <a:lvl7pPr marL="31543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7pPr>
            <a:lvl8pPr marL="36115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8pPr>
            <a:lvl9pPr marL="40687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r>
              <a:rPr lang="fr-FR" sz="1500">
                <a:solidFill>
                  <a:srgbClr val="FFFFFF"/>
                </a:solidFill>
                <a:latin typeface="Century Gothic" pitchFamily="34" charset="0"/>
              </a:rPr>
              <a:t>Lundi</a:t>
            </a:r>
          </a:p>
        </p:txBody>
      </p:sp>
      <p:sp>
        <p:nvSpPr>
          <p:cNvPr id="1039" name="AutoShape 107">
            <a:extLst>
              <a:ext uri="{FF2B5EF4-FFF2-40B4-BE49-F238E27FC236}">
                <a16:creationId xmlns:a16="http://schemas.microsoft.com/office/drawing/2014/main" id="{660DE0C8-0A1A-44DF-9ADC-BB5B46BDD2A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299450" y="1331913"/>
            <a:ext cx="1943100" cy="5032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4D86ED02-5FE9-4CEC-9C88-092B92447F1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370888" y="1331913"/>
            <a:ext cx="1800225" cy="360362"/>
          </a:xfrm>
          <a:prstGeom prst="rect">
            <a:avLst/>
          </a:prstGeom>
          <a:noFill/>
          <a:ln>
            <a:noFill/>
          </a:ln>
        </p:spPr>
        <p:txBody>
          <a:bodyPr lIns="99562" tIns="49782" rIns="99562" bIns="49782"/>
          <a:lstStyle>
            <a:lvl1pPr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1pPr>
            <a:lvl2pPr marL="809625" indent="-311150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2pPr>
            <a:lvl3pPr marL="1244600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3pPr>
            <a:lvl4pPr marL="1743075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4pPr>
            <a:lvl5pPr marL="2239963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5pPr>
            <a:lvl6pPr marL="26971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6pPr>
            <a:lvl7pPr marL="31543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7pPr>
            <a:lvl8pPr marL="36115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8pPr>
            <a:lvl9pPr marL="40687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r>
              <a:rPr lang="fr-FR" sz="1500">
                <a:solidFill>
                  <a:srgbClr val="FFFFFF"/>
                </a:solidFill>
                <a:latin typeface="Century Gothic" pitchFamily="34" charset="0"/>
              </a:rPr>
              <a:t>Vendredi</a:t>
            </a:r>
          </a:p>
        </p:txBody>
      </p:sp>
      <p:cxnSp>
        <p:nvCxnSpPr>
          <p:cNvPr id="2064" name="Connecteur droit 25">
            <a:extLst>
              <a:ext uri="{FF2B5EF4-FFF2-40B4-BE49-F238E27FC236}">
                <a16:creationId xmlns:a16="http://schemas.microsoft.com/office/drawing/2014/main" id="{97CE4D41-ADF0-45F9-B9E3-453F296B68DA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522288" y="1908175"/>
            <a:ext cx="17462" cy="4248150"/>
          </a:xfrm>
          <a:prstGeom prst="line">
            <a:avLst/>
          </a:prstGeom>
          <a:noFill/>
          <a:ln w="9525" algn="ctr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65" name="Connecteur droit 24">
            <a:extLst>
              <a:ext uri="{FF2B5EF4-FFF2-40B4-BE49-F238E27FC236}">
                <a16:creationId xmlns:a16="http://schemas.microsoft.com/office/drawing/2014/main" id="{6A205EEF-5F16-47C2-A22F-8FB2F3C76006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10242550" y="1943100"/>
            <a:ext cx="0" cy="4175125"/>
          </a:xfrm>
          <a:prstGeom prst="line">
            <a:avLst/>
          </a:prstGeom>
          <a:noFill/>
          <a:ln w="9525" algn="ctr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43" name="AutoShape 104">
            <a:extLst>
              <a:ext uri="{FF2B5EF4-FFF2-40B4-BE49-F238E27FC236}">
                <a16:creationId xmlns:a16="http://schemas.microsoft.com/office/drawing/2014/main" id="{8790FEDB-D4EB-4DE1-BE78-41DCDB2B99C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22288" y="1836738"/>
            <a:ext cx="9720262" cy="431800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1044" name="AutoShape 104">
            <a:extLst>
              <a:ext uri="{FF2B5EF4-FFF2-40B4-BE49-F238E27FC236}">
                <a16:creationId xmlns:a16="http://schemas.microsoft.com/office/drawing/2014/main" id="{5D34A03F-7596-46FE-AD45-26EE44CEF0E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31813" y="5772150"/>
            <a:ext cx="9720262" cy="565150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cxnSp>
        <p:nvCxnSpPr>
          <p:cNvPr id="2068" name="Connecteur droit 21">
            <a:extLst>
              <a:ext uri="{FF2B5EF4-FFF2-40B4-BE49-F238E27FC236}">
                <a16:creationId xmlns:a16="http://schemas.microsoft.com/office/drawing/2014/main" id="{091F480E-DB40-459E-A6D9-DE89AFBC5DB2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2466975" y="1836738"/>
            <a:ext cx="22225" cy="4319587"/>
          </a:xfrm>
          <a:prstGeom prst="line">
            <a:avLst/>
          </a:prstGeom>
          <a:noFill/>
          <a:ln w="9525" algn="ctr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69" name="Connecteur droit 22">
            <a:extLst>
              <a:ext uri="{FF2B5EF4-FFF2-40B4-BE49-F238E27FC236}">
                <a16:creationId xmlns:a16="http://schemas.microsoft.com/office/drawing/2014/main" id="{73B3439E-430F-4F17-BA3B-3099FB321C0C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4410075" y="1836738"/>
            <a:ext cx="19050" cy="4319587"/>
          </a:xfrm>
          <a:prstGeom prst="line">
            <a:avLst/>
          </a:prstGeom>
          <a:noFill/>
          <a:ln w="9525" algn="ctr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70" name="Connecteur droit 23">
            <a:extLst>
              <a:ext uri="{FF2B5EF4-FFF2-40B4-BE49-F238E27FC236}">
                <a16:creationId xmlns:a16="http://schemas.microsoft.com/office/drawing/2014/main" id="{94DDC000-293D-45A0-8CF9-FFCF3AEA9B6B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6354763" y="1836738"/>
            <a:ext cx="14287" cy="4319587"/>
          </a:xfrm>
          <a:prstGeom prst="line">
            <a:avLst/>
          </a:prstGeom>
          <a:noFill/>
          <a:ln w="9525" algn="ctr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71" name="Connecteur droit 24">
            <a:extLst>
              <a:ext uri="{FF2B5EF4-FFF2-40B4-BE49-F238E27FC236}">
                <a16:creationId xmlns:a16="http://schemas.microsoft.com/office/drawing/2014/main" id="{2B0E6346-13F3-4944-B419-A8ECF774BDE4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8299450" y="1836738"/>
            <a:ext cx="19050" cy="4319587"/>
          </a:xfrm>
          <a:prstGeom prst="line">
            <a:avLst/>
          </a:prstGeom>
          <a:noFill/>
          <a:ln w="9525" algn="ctr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72" name="Picture 38">
            <a:extLst>
              <a:ext uri="{FF2B5EF4-FFF2-40B4-BE49-F238E27FC236}">
                <a16:creationId xmlns:a16="http://schemas.microsoft.com/office/drawing/2014/main" id="{8AD074DE-7ABE-4B66-8BF9-612689B78A1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0" y="6877050"/>
            <a:ext cx="684213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3" name="Image 4">
            <a:extLst>
              <a:ext uri="{FF2B5EF4-FFF2-40B4-BE49-F238E27FC236}">
                <a16:creationId xmlns:a16="http://schemas.microsoft.com/office/drawing/2014/main" id="{716F0D65-5C69-4937-A51F-FF142FEABEB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35" b="25383"/>
          <a:stretch>
            <a:fillRect/>
          </a:stretch>
        </p:blipFill>
        <p:spPr bwMode="auto">
          <a:xfrm>
            <a:off x="8299450" y="85725"/>
            <a:ext cx="1943100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4" name="Image 38">
            <a:extLst>
              <a:ext uri="{FF2B5EF4-FFF2-40B4-BE49-F238E27FC236}">
                <a16:creationId xmlns:a16="http://schemas.microsoft.com/office/drawing/2014/main" id="{E5C99D84-6323-4ABB-80E9-45B07A813AD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6156325"/>
            <a:ext cx="1143000" cy="123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5" name="Image 38">
            <a:extLst>
              <a:ext uri="{FF2B5EF4-FFF2-40B4-BE49-F238E27FC236}">
                <a16:creationId xmlns:a16="http://schemas.microsoft.com/office/drawing/2014/main" id="{288ACAD4-DB08-4571-A405-E9CBD579CC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763" y="7078663"/>
            <a:ext cx="1041400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6" name="Image 8">
            <a:extLst>
              <a:ext uri="{FF2B5EF4-FFF2-40B4-BE49-F238E27FC236}">
                <a16:creationId xmlns:a16="http://schemas.microsoft.com/office/drawing/2014/main" id="{775956BD-95DF-46F2-B870-CAA6A6B0D2E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75" y="7088188"/>
            <a:ext cx="11652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8" name="Image 4">
            <a:extLst>
              <a:ext uri="{FF2B5EF4-FFF2-40B4-BE49-F238E27FC236}">
                <a16:creationId xmlns:a16="http://schemas.microsoft.com/office/drawing/2014/main" id="{78C190D4-3384-4F4D-B12E-0ECECE1AAD8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788" y="6443663"/>
            <a:ext cx="360362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9" name="Image 6">
            <a:extLst>
              <a:ext uri="{FF2B5EF4-FFF2-40B4-BE49-F238E27FC236}">
                <a16:creationId xmlns:a16="http://schemas.microsoft.com/office/drawing/2014/main" id="{FFA782C4-BB44-4D72-AE57-D193D10FD2B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8" y="6421438"/>
            <a:ext cx="11430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1" name="Image 9">
            <a:extLst>
              <a:ext uri="{FF2B5EF4-FFF2-40B4-BE49-F238E27FC236}">
                <a16:creationId xmlns:a16="http://schemas.microsoft.com/office/drawing/2014/main" id="{A04D9B55-CD20-439C-BF3C-613B4F224A8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75" y="6518275"/>
            <a:ext cx="13779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2" name="Image 10">
            <a:extLst>
              <a:ext uri="{FF2B5EF4-FFF2-40B4-BE49-F238E27FC236}">
                <a16:creationId xmlns:a16="http://schemas.microsoft.com/office/drawing/2014/main" id="{4A1D9899-22E0-4261-85E4-9FEF7DC3FCE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138" y="6502400"/>
            <a:ext cx="1150937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Image 34" descr="Une image contenant texte, arts de la table, vaisselle&#10;&#10;Description générée automatiquement">
            <a:extLst>
              <a:ext uri="{FF2B5EF4-FFF2-40B4-BE49-F238E27FC236}">
                <a16:creationId xmlns:a16="http://schemas.microsoft.com/office/drawing/2014/main" id="{23EF607B-B355-4A36-9FDD-E8F63E9FBC8B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278" y="7070496"/>
            <a:ext cx="957167" cy="336207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D2EC0167-958E-47DE-B935-A3F69DA1FE9A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018" y="7088188"/>
            <a:ext cx="1090451" cy="3232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" pitchFamily="18" charset="0"/>
        </a:defRPr>
      </a:lvl2pPr>
      <a:lvl3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" pitchFamily="18" charset="0"/>
        </a:defRPr>
      </a:lvl3pPr>
      <a:lvl4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" pitchFamily="18" charset="0"/>
        </a:defRPr>
      </a:lvl4pPr>
      <a:lvl5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9pPr>
    </p:titleStyle>
    <p:bodyStyle>
      <a:lvl1pPr marL="373063" indent="-373063" algn="l" defTabSz="995363" rtl="0" eaLnBrk="0" fontAlgn="base" hangingPunct="0">
        <a:spcBef>
          <a:spcPct val="20000"/>
        </a:spcBef>
        <a:spcAft>
          <a:spcPct val="0"/>
        </a:spcAft>
        <a:buChar char="•"/>
        <a:defRPr sz="3500">
          <a:solidFill>
            <a:schemeClr val="tx1"/>
          </a:solidFill>
          <a:latin typeface="+mn-lt"/>
          <a:ea typeface="+mn-ea"/>
          <a:cs typeface="+mn-cs"/>
        </a:defRPr>
      </a:lvl1pPr>
      <a:lvl2pPr marL="809625" indent="-311150" algn="l" defTabSz="995363" rtl="0" eaLnBrk="0" fontAlgn="base" hangingPunct="0">
        <a:spcBef>
          <a:spcPct val="20000"/>
        </a:spcBef>
        <a:spcAft>
          <a:spcPct val="0"/>
        </a:spcAft>
        <a:buChar char="–"/>
        <a:defRPr sz="3000">
          <a:solidFill>
            <a:schemeClr val="tx1"/>
          </a:solidFill>
          <a:latin typeface="+mn-lt"/>
        </a:defRPr>
      </a:lvl2pPr>
      <a:lvl3pPr marL="1244600" indent="-249238" algn="l" defTabSz="995363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3pPr>
      <a:lvl4pPr marL="1743075" indent="-249238" algn="l" defTabSz="995363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239963" indent="-249238" algn="l" defTabSz="995363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0.jpe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png"/><Relationship Id="rId5" Type="http://schemas.openxmlformats.org/officeDocument/2006/relationships/image" Target="../media/image22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png"/><Relationship Id="rId5" Type="http://schemas.openxmlformats.org/officeDocument/2006/relationships/image" Target="../media/image21.pn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7.png"/><Relationship Id="rId7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png"/><Relationship Id="rId5" Type="http://schemas.openxmlformats.org/officeDocument/2006/relationships/image" Target="../media/image20.png"/><Relationship Id="rId10" Type="http://schemas.openxmlformats.org/officeDocument/2006/relationships/image" Target="../media/image27.png"/><Relationship Id="rId4" Type="http://schemas.openxmlformats.org/officeDocument/2006/relationships/image" Target="../media/image25.png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3.png"/><Relationship Id="rId7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png"/><Relationship Id="rId5" Type="http://schemas.openxmlformats.org/officeDocument/2006/relationships/image" Target="../media/image7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8.png"/><Relationship Id="rId7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png"/><Relationship Id="rId5" Type="http://schemas.openxmlformats.org/officeDocument/2006/relationships/image" Target="../media/image7.png"/><Relationship Id="rId4" Type="http://schemas.openxmlformats.org/officeDocument/2006/relationships/image" Target="../media/image21.png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png"/><Relationship Id="rId5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9.png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3">
            <a:extLst>
              <a:ext uri="{FF2B5EF4-FFF2-40B4-BE49-F238E27FC236}">
                <a16:creationId xmlns:a16="http://schemas.microsoft.com/office/drawing/2014/main" id="{57D01124-F576-498F-8DAA-50D1FC7833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180975"/>
            <a:ext cx="718299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r>
              <a:rPr lang="fr-FR" altLang="fr-FR" sz="2400" b="0" dirty="0">
                <a:solidFill>
                  <a:srgbClr val="000000"/>
                </a:solidFill>
                <a:latin typeface="Arial" panose="020B0604020202020204" pitchFamily="34" charset="0"/>
              </a:rPr>
              <a:t>Menus de la</a:t>
            </a:r>
          </a:p>
          <a:p>
            <a:r>
              <a:rPr lang="fr-FR" altLang="fr-FR" sz="2400" b="0" dirty="0">
                <a:solidFill>
                  <a:srgbClr val="000000"/>
                </a:solidFill>
                <a:latin typeface="Arial" panose="020B0604020202020204" pitchFamily="34" charset="0"/>
              </a:rPr>
              <a:t>Semaine du 01 au 05 Mai 2023 </a:t>
            </a:r>
            <a:r>
              <a:rPr lang="fr-FR" altLang="fr-FR" sz="2400" b="0" dirty="0">
                <a:solidFill>
                  <a:srgbClr val="FF0000"/>
                </a:solidFill>
                <a:latin typeface="Arial" panose="020B0604020202020204" pitchFamily="34" charset="0"/>
              </a:rPr>
              <a:t>Vacances scolaires</a:t>
            </a:r>
            <a:endParaRPr lang="fr-FR" altLang="fr-FR" sz="24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123" name="Text Box 3">
            <a:extLst>
              <a:ext uri="{FF2B5EF4-FFF2-40B4-BE49-F238E27FC236}">
                <a16:creationId xmlns:a16="http://schemas.microsoft.com/office/drawing/2014/main" id="{2B6FC018-0FE6-4163-A525-761C13FB5E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1738" y="2206625"/>
            <a:ext cx="1847850" cy="381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2" tIns="49782" rIns="99562" bIns="49782"/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r>
              <a:rPr lang="fr-FR" altLang="fr-FR" sz="1200" b="0" dirty="0">
                <a:latin typeface="Arial" panose="020B0604020202020204" pitchFamily="34" charset="0"/>
              </a:rPr>
              <a:t>Radis beurre </a:t>
            </a: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r>
              <a:rPr lang="fr-FR" altLang="fr-FR" sz="1200" b="0" dirty="0">
                <a:latin typeface="Arial" panose="020B0604020202020204" pitchFamily="34" charset="0"/>
              </a:rPr>
              <a:t>Sauté de bœuf       sauce au paprika persil</a:t>
            </a: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r>
              <a:rPr lang="fr-FR" altLang="fr-FR" sz="1200" b="0" dirty="0">
                <a:latin typeface="Arial" panose="020B0604020202020204" pitchFamily="34" charset="0"/>
              </a:rPr>
              <a:t>Petits pois </a:t>
            </a: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fr-FR" altLang="fr-FR" sz="1200" b="0" dirty="0">
                <a:latin typeface="Arial" panose="020B0604020202020204" pitchFamily="34" charset="0"/>
              </a:rPr>
              <a:t>Yaourt aromatisé</a:t>
            </a: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</a:endParaRPr>
          </a:p>
        </p:txBody>
      </p:sp>
      <p:sp>
        <p:nvSpPr>
          <p:cNvPr id="5124" name="Text Box 4">
            <a:extLst>
              <a:ext uri="{FF2B5EF4-FFF2-40B4-BE49-F238E27FC236}">
                <a16:creationId xmlns:a16="http://schemas.microsoft.com/office/drawing/2014/main" id="{4DEE367F-1DA1-4951-9C9D-85C16BC5F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0" y="2225675"/>
            <a:ext cx="1960563" cy="381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2" tIns="49782" rIns="99562" bIns="49782"/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>
              <a:spcBef>
                <a:spcPct val="50000"/>
              </a:spcBef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fr-FR" altLang="fr-FR" sz="1200" b="0" dirty="0">
                <a:latin typeface="Arial" panose="020B0604020202020204" pitchFamily="34" charset="0"/>
              </a:rPr>
              <a:t>Saucisse chipolatas </a:t>
            </a:r>
          </a:p>
          <a:p>
            <a:pPr>
              <a:spcBef>
                <a:spcPct val="50000"/>
              </a:spcBef>
            </a:pPr>
            <a:r>
              <a:rPr lang="fr-FR" altLang="fr-FR" sz="1200" b="0" dirty="0">
                <a:latin typeface="Arial" panose="020B0604020202020204" pitchFamily="34" charset="0"/>
              </a:rPr>
              <a:t>S/p: saucisse de volaille</a:t>
            </a:r>
          </a:p>
          <a:p>
            <a:pPr>
              <a:spcBef>
                <a:spcPct val="50000"/>
              </a:spcBef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fr-FR" altLang="fr-FR" sz="1200" b="0" dirty="0">
                <a:latin typeface="Arial" panose="020B0604020202020204" pitchFamily="34" charset="0"/>
              </a:rPr>
              <a:t>Lentilles </a:t>
            </a:r>
          </a:p>
          <a:p>
            <a:pPr>
              <a:spcBef>
                <a:spcPct val="50000"/>
              </a:spcBef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fr-FR" altLang="fr-FR" sz="1200" b="0" dirty="0">
                <a:latin typeface="Arial" panose="020B0604020202020204" pitchFamily="34" charset="0"/>
              </a:rPr>
              <a:t>Fromage frais petit cotentin</a:t>
            </a:r>
          </a:p>
          <a:p>
            <a:pPr>
              <a:spcBef>
                <a:spcPct val="50000"/>
              </a:spcBef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r>
              <a:rPr lang="fr-FR" altLang="fr-FR" sz="1200" b="0" dirty="0">
                <a:latin typeface="Arial" panose="020B0604020202020204" pitchFamily="34" charset="0"/>
              </a:rPr>
              <a:t>Fruit de saison</a:t>
            </a:r>
            <a:endParaRPr lang="fr-FR" altLang="fr-FR" sz="1200" dirty="0">
              <a:latin typeface="Arial" panose="020B0604020202020204" pitchFamily="34" charset="0"/>
            </a:endParaRPr>
          </a:p>
        </p:txBody>
      </p:sp>
      <p:sp>
        <p:nvSpPr>
          <p:cNvPr id="5125" name="Text Box 15">
            <a:extLst>
              <a:ext uri="{FF2B5EF4-FFF2-40B4-BE49-F238E27FC236}">
                <a16:creationId xmlns:a16="http://schemas.microsoft.com/office/drawing/2014/main" id="{2CA85D49-364B-4C58-8991-DE85FB1444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2206625"/>
            <a:ext cx="1873250" cy="381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2" tIns="49782" rIns="99562" bIns="49782"/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endParaRPr lang="fr-FR" altLang="fr-FR" sz="1200" b="0">
              <a:latin typeface="Arial" panose="020B0604020202020204" pitchFamily="34" charset="0"/>
            </a:endParaRPr>
          </a:p>
          <a:p>
            <a:endParaRPr lang="fr-FR" altLang="fr-FR" sz="1200" b="0">
              <a:latin typeface="Arial" panose="020B0604020202020204" pitchFamily="34" charset="0"/>
            </a:endParaRPr>
          </a:p>
          <a:p>
            <a:endParaRPr lang="fr-FR" altLang="fr-FR" sz="1200" b="0">
              <a:latin typeface="Arial" panose="020B0604020202020204" pitchFamily="34" charset="0"/>
            </a:endParaRPr>
          </a:p>
          <a:p>
            <a:endParaRPr lang="fr-FR" altLang="fr-FR" sz="1200" b="0">
              <a:latin typeface="Arial" panose="020B0604020202020204" pitchFamily="34" charset="0"/>
            </a:endParaRPr>
          </a:p>
          <a:p>
            <a:endParaRPr lang="fr-FR" altLang="fr-FR" sz="1200" b="0">
              <a:latin typeface="Arial" panose="020B0604020202020204" pitchFamily="34" charset="0"/>
            </a:endParaRPr>
          </a:p>
          <a:p>
            <a:pPr algn="ctr"/>
            <a:endParaRPr lang="fr-FR" altLang="fr-FR" sz="1200" b="0">
              <a:latin typeface="Arial" panose="020B0604020202020204" pitchFamily="34" charset="0"/>
            </a:endParaRPr>
          </a:p>
          <a:p>
            <a:pPr algn="ctr"/>
            <a:endParaRPr lang="fr-FR" altLang="fr-FR" sz="1200" b="0">
              <a:latin typeface="Arial" panose="020B0604020202020204" pitchFamily="34" charset="0"/>
            </a:endParaRPr>
          </a:p>
          <a:p>
            <a:pPr algn="ctr"/>
            <a:r>
              <a:rPr lang="fr-FR" altLang="fr-FR" sz="1200" b="0">
                <a:latin typeface="Arial" panose="020B0604020202020204" pitchFamily="34" charset="0"/>
              </a:rPr>
              <a:t>Férie </a:t>
            </a:r>
          </a:p>
        </p:txBody>
      </p:sp>
      <p:sp>
        <p:nvSpPr>
          <p:cNvPr id="5126" name="Text Box 22">
            <a:extLst>
              <a:ext uri="{FF2B5EF4-FFF2-40B4-BE49-F238E27FC236}">
                <a16:creationId xmlns:a16="http://schemas.microsoft.com/office/drawing/2014/main" id="{FAF51B66-123F-470E-8DBE-E3F7C50F9F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4763" y="2233613"/>
            <a:ext cx="1960562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2" tIns="49782" rIns="99562" bIns="49782"/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>
              <a:spcBef>
                <a:spcPct val="50000"/>
              </a:spcBef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Émincé de saumon sauce citron </a:t>
            </a:r>
          </a:p>
          <a:p>
            <a:pPr>
              <a:spcBef>
                <a:spcPct val="50000"/>
              </a:spcBef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fr-FR" altLang="fr-FR" sz="1200" b="0" dirty="0">
                <a:latin typeface="Arial" panose="020B0604020202020204" pitchFamily="34" charset="0"/>
              </a:rPr>
              <a:t>Purée de courgettes à l’huile d’olive </a:t>
            </a:r>
          </a:p>
          <a:p>
            <a:pPr>
              <a:spcBef>
                <a:spcPct val="50000"/>
              </a:spcBef>
            </a:pPr>
            <a:r>
              <a:rPr lang="fr-FR" altLang="fr-FR" sz="1200" b="0" dirty="0">
                <a:latin typeface="Arial" panose="020B0604020202020204" pitchFamily="34" charset="0"/>
              </a:rPr>
              <a:t> </a:t>
            </a:r>
          </a:p>
          <a:p>
            <a:r>
              <a:rPr lang="fr-FR" altLang="fr-FR" sz="1200" b="0" dirty="0">
                <a:latin typeface="Arial" panose="020B0604020202020204" pitchFamily="34" charset="0"/>
              </a:rPr>
              <a:t>Pointe de brie </a:t>
            </a:r>
          </a:p>
          <a:p>
            <a:pPr>
              <a:spcBef>
                <a:spcPct val="50000"/>
              </a:spcBef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r>
              <a:rPr lang="fr-FR" altLang="fr-FR" sz="1200" b="0" dirty="0">
                <a:latin typeface="Arial" panose="020B0604020202020204" pitchFamily="34" charset="0"/>
              </a:rPr>
              <a:t>Fruit de saison</a:t>
            </a:r>
          </a:p>
        </p:txBody>
      </p:sp>
      <p:pic>
        <p:nvPicPr>
          <p:cNvPr id="5127" name="Image 11">
            <a:extLst>
              <a:ext uri="{FF2B5EF4-FFF2-40B4-BE49-F238E27FC236}">
                <a16:creationId xmlns:a16="http://schemas.microsoft.com/office/drawing/2014/main" id="{9FCCF7BD-B40F-435E-800A-A556F4CA3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4088" y="3343275"/>
            <a:ext cx="2667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Text Box 3">
            <a:extLst>
              <a:ext uri="{FF2B5EF4-FFF2-40B4-BE49-F238E27FC236}">
                <a16:creationId xmlns:a16="http://schemas.microsoft.com/office/drawing/2014/main" id="{42B8E69F-70A0-4064-A30B-3C4055A550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4568" y="2233613"/>
            <a:ext cx="1855788" cy="381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2" tIns="49782" rIns="99562" bIns="49782"/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r>
              <a:rPr lang="fr-FR" altLang="fr-FR" sz="1200" b="0" dirty="0">
                <a:latin typeface="Arial" panose="020B0604020202020204" pitchFamily="34" charset="0"/>
              </a:rPr>
              <a:t>Carottes râpées        et dés de cantal AOP</a:t>
            </a:r>
          </a:p>
          <a:p>
            <a:r>
              <a:rPr lang="fr-FR" altLang="fr-FR" b="0" i="1" dirty="0">
                <a:latin typeface="Arial" panose="020B0604020202020204" pitchFamily="34" charset="0"/>
              </a:rPr>
              <a:t>Vinaigrette</a:t>
            </a: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r>
              <a:rPr lang="fr-FR" altLang="fr-FR" sz="1200" b="0" dirty="0">
                <a:latin typeface="Arial" panose="020B0604020202020204" pitchFamily="34" charset="0"/>
              </a:rPr>
              <a:t>Couscous végétarien</a:t>
            </a:r>
          </a:p>
          <a:p>
            <a:r>
              <a:rPr lang="fr-FR" altLang="fr-FR" b="0" i="1" dirty="0">
                <a:latin typeface="Arial" panose="020B0604020202020204" pitchFamily="34" charset="0"/>
              </a:rPr>
              <a:t>(Semoule, légumes ratatouille, pois chiches, raisins secs, fève de soja)</a:t>
            </a: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r>
              <a:rPr lang="fr-FR" altLang="fr-FR" sz="1200" b="0" dirty="0">
                <a:latin typeface="Arial" panose="020B0604020202020204" pitchFamily="34" charset="0"/>
              </a:rPr>
              <a:t>Gâteau à la cerise </a:t>
            </a:r>
          </a:p>
        </p:txBody>
      </p:sp>
      <p:pic>
        <p:nvPicPr>
          <p:cNvPr id="11" name="Image 16">
            <a:extLst>
              <a:ext uri="{FF2B5EF4-FFF2-40B4-BE49-F238E27FC236}">
                <a16:creationId xmlns:a16="http://schemas.microsoft.com/office/drawing/2014/main" id="{D2D29C2B-548A-4E27-AD9F-710240113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550" y="4133056"/>
            <a:ext cx="2095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16">
            <a:extLst>
              <a:ext uri="{FF2B5EF4-FFF2-40B4-BE49-F238E27FC236}">
                <a16:creationId xmlns:a16="http://schemas.microsoft.com/office/drawing/2014/main" id="{E4BE08C8-2C85-40D2-8956-F757904BE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731" y="5059380"/>
            <a:ext cx="2095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 24">
            <a:extLst>
              <a:ext uri="{FF2B5EF4-FFF2-40B4-BE49-F238E27FC236}">
                <a16:creationId xmlns:a16="http://schemas.microsoft.com/office/drawing/2014/main" id="{4D9A3FE9-37CD-466E-A7B9-6833553BD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768" y="2432050"/>
            <a:ext cx="2381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 16">
            <a:extLst>
              <a:ext uri="{FF2B5EF4-FFF2-40B4-BE49-F238E27FC236}">
                <a16:creationId xmlns:a16="http://schemas.microsoft.com/office/drawing/2014/main" id="{6288BF1C-50D9-4001-8407-44DA0AD77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956" y="5148783"/>
            <a:ext cx="2095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 16">
            <a:extLst>
              <a:ext uri="{FF2B5EF4-FFF2-40B4-BE49-F238E27FC236}">
                <a16:creationId xmlns:a16="http://schemas.microsoft.com/office/drawing/2014/main" id="{671FE6C4-0D4F-4A2B-882D-4460EFD59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6727" y="2171226"/>
            <a:ext cx="2095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 5">
            <a:extLst>
              <a:ext uri="{FF2B5EF4-FFF2-40B4-BE49-F238E27FC236}">
                <a16:creationId xmlns:a16="http://schemas.microsoft.com/office/drawing/2014/main" id="{79FC21EE-FD00-4AEE-9699-8B72F37AE0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709" y="2865041"/>
            <a:ext cx="3492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 15">
            <a:extLst>
              <a:ext uri="{FF2B5EF4-FFF2-40B4-BE49-F238E27FC236}">
                <a16:creationId xmlns:a16="http://schemas.microsoft.com/office/drawing/2014/main" id="{ECEE23EC-98B5-41BB-84B7-D0BB8684C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5433" y="4887876"/>
            <a:ext cx="404923" cy="404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DD5E8682-D266-418C-8A63-E114CCB5D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2668" y="2268538"/>
            <a:ext cx="1977345" cy="3814762"/>
          </a:xfrm>
          <a:prstGeom prst="rect">
            <a:avLst/>
          </a:prstGeom>
          <a:noFill/>
          <a:ln>
            <a:noFill/>
          </a:ln>
        </p:spPr>
        <p:txBody>
          <a:bodyPr lIns="99562" tIns="49782" rIns="99562" bIns="49782"/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fr-FR" altLang="fr-FR" sz="1200" b="0" dirty="0">
                <a:latin typeface="Arial" panose="020B0604020202020204" pitchFamily="34" charset="0"/>
              </a:rPr>
              <a:t>Melon </a:t>
            </a:r>
          </a:p>
          <a:p>
            <a:pPr>
              <a:spcBef>
                <a:spcPct val="50000"/>
              </a:spcBef>
              <a:defRPr/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fr-FR" altLang="fr-FR" sz="1200" b="0" dirty="0">
                <a:latin typeface="Arial" panose="020B0604020202020204" pitchFamily="34" charset="0"/>
              </a:rPr>
              <a:t>Aiguillettes de poulet sauce miel poivrons </a:t>
            </a:r>
          </a:p>
          <a:p>
            <a:pPr>
              <a:spcBef>
                <a:spcPct val="50000"/>
              </a:spcBef>
              <a:defRPr/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fr-FR" altLang="fr-FR" sz="1200" b="0" dirty="0">
                <a:latin typeface="Arial" panose="020B0604020202020204" pitchFamily="34" charset="0"/>
              </a:rPr>
              <a:t>Coquillettes </a:t>
            </a:r>
          </a:p>
          <a:p>
            <a:pPr>
              <a:spcBef>
                <a:spcPct val="50000"/>
              </a:spcBef>
              <a:defRPr/>
            </a:pPr>
            <a:r>
              <a:rPr lang="fr-FR" altLang="fr-FR" sz="1200" b="0" dirty="0">
                <a:latin typeface="Arial" panose="020B0604020202020204" pitchFamily="34" charset="0"/>
              </a:rPr>
              <a:t> </a:t>
            </a:r>
          </a:p>
          <a:p>
            <a:pPr>
              <a:spcBef>
                <a:spcPct val="50000"/>
              </a:spcBef>
              <a:defRPr/>
            </a:pPr>
            <a:r>
              <a:rPr lang="fr-FR" altLang="fr-FR" sz="1200" b="0" dirty="0">
                <a:latin typeface="Arial" panose="020B0604020202020204" pitchFamily="34" charset="0"/>
              </a:rPr>
              <a:t>Fromage frais </a:t>
            </a:r>
            <a:r>
              <a:rPr lang="fr-FR" altLang="fr-FR" sz="1200" b="0" dirty="0" err="1">
                <a:latin typeface="Arial" panose="020B0604020202020204" pitchFamily="34" charset="0"/>
              </a:rPr>
              <a:t>rondelé</a:t>
            </a:r>
            <a:r>
              <a:rPr lang="fr-FR" altLang="fr-FR" sz="1200" b="0" dirty="0">
                <a:latin typeface="Arial" panose="020B0604020202020204" pitchFamily="34" charset="0"/>
              </a:rPr>
              <a:t> nature  </a:t>
            </a:r>
          </a:p>
          <a:p>
            <a:pPr>
              <a:defRPr/>
            </a:pPr>
            <a:endParaRPr lang="fr-FR" altLang="fr-FR" sz="1200" b="0" dirty="0">
              <a:highlight>
                <a:srgbClr val="FFFF00"/>
              </a:highlight>
              <a:latin typeface="Arial" panose="020B0604020202020204" pitchFamily="34" charset="0"/>
            </a:endParaRPr>
          </a:p>
          <a:p>
            <a:pPr>
              <a:defRPr/>
            </a:pPr>
            <a:r>
              <a:rPr lang="fr-FR" altLang="fr-FR" sz="1200" b="0" dirty="0">
                <a:latin typeface="Arial" panose="020B0604020202020204" pitchFamily="34" charset="0"/>
              </a:rPr>
              <a:t>Compote de pommes allégée en sucre </a:t>
            </a:r>
          </a:p>
          <a:p>
            <a:pPr>
              <a:defRPr/>
            </a:pPr>
            <a:endParaRPr lang="fr-FR" altLang="fr-FR" sz="1200" b="0" dirty="0">
              <a:latin typeface="Arial" panose="020B0604020202020204" pitchFamily="34" charset="0"/>
            </a:endParaRP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239257D9-FFD8-447E-BD09-31DAC3A9DE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6304" y="2268538"/>
            <a:ext cx="1889125" cy="3814762"/>
          </a:xfrm>
          <a:prstGeom prst="rect">
            <a:avLst/>
          </a:prstGeom>
          <a:noFill/>
          <a:ln>
            <a:noFill/>
          </a:ln>
        </p:spPr>
        <p:txBody>
          <a:bodyPr lIns="99562" tIns="49782" rIns="99562" bIns="49782"/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fr-FR" altLang="fr-FR" sz="1200" b="0" dirty="0">
                <a:latin typeface="Arial" panose="020B0604020202020204" pitchFamily="34" charset="0"/>
              </a:rPr>
              <a:t>Pizza tomate et emmental</a:t>
            </a:r>
          </a:p>
          <a:p>
            <a:pPr>
              <a:spcBef>
                <a:spcPct val="50000"/>
              </a:spcBef>
              <a:defRPr/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fr-FR" altLang="fr-FR" sz="1200" b="0" dirty="0">
                <a:latin typeface="Arial" panose="020B0604020202020204" pitchFamily="34" charset="0"/>
              </a:rPr>
              <a:t>Salade verte </a:t>
            </a:r>
          </a:p>
          <a:p>
            <a:pPr>
              <a:spcBef>
                <a:spcPct val="50000"/>
              </a:spcBef>
              <a:defRPr/>
            </a:pPr>
            <a:r>
              <a:rPr lang="fr-FR" altLang="fr-FR" sz="1200" b="0" dirty="0">
                <a:latin typeface="Arial" panose="020B0604020202020204" pitchFamily="34" charset="0"/>
              </a:rPr>
              <a:t> </a:t>
            </a:r>
          </a:p>
          <a:p>
            <a:pPr>
              <a:spcBef>
                <a:spcPct val="50000"/>
              </a:spcBef>
              <a:defRPr/>
            </a:pPr>
            <a:r>
              <a:rPr lang="fr-FR" altLang="fr-FR" sz="1200" b="0" dirty="0">
                <a:latin typeface="Arial" panose="020B0604020202020204" pitchFamily="34" charset="0"/>
              </a:rPr>
              <a:t>Yaourt nature</a:t>
            </a:r>
          </a:p>
          <a:p>
            <a:pPr>
              <a:spcBef>
                <a:spcPct val="50000"/>
              </a:spcBef>
              <a:defRPr/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defRPr/>
            </a:pPr>
            <a:endParaRPr lang="fr-FR" altLang="fr-FR" sz="1200" b="0" dirty="0">
              <a:highlight>
                <a:srgbClr val="FFFF00"/>
              </a:highlight>
              <a:latin typeface="Arial" panose="020B0604020202020204" pitchFamily="34" charset="0"/>
            </a:endParaRPr>
          </a:p>
          <a:p>
            <a:pPr>
              <a:defRPr/>
            </a:pPr>
            <a:r>
              <a:rPr lang="fr-FR" altLang="fr-FR" sz="1200" b="0" dirty="0">
                <a:latin typeface="Arial" panose="020B0604020202020204" pitchFamily="34" charset="0"/>
              </a:rPr>
              <a:t>Fruit de saison 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43D22675-744A-4044-A3E9-BDA40B1305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2268538"/>
            <a:ext cx="2016100" cy="3814762"/>
          </a:xfrm>
          <a:prstGeom prst="rect">
            <a:avLst/>
          </a:prstGeom>
          <a:noFill/>
          <a:ln>
            <a:noFill/>
          </a:ln>
        </p:spPr>
        <p:txBody>
          <a:bodyPr lIns="99562" tIns="49782" rIns="99562" bIns="49782"/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fr-FR" altLang="fr-FR" sz="1200" b="0" dirty="0">
                <a:latin typeface="Arial" panose="020B0604020202020204" pitchFamily="34" charset="0"/>
              </a:rPr>
              <a:t>Tomates</a:t>
            </a:r>
          </a:p>
          <a:p>
            <a:pPr>
              <a:spcBef>
                <a:spcPct val="50000"/>
              </a:spcBef>
              <a:defRPr/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fr-FR" altLang="fr-FR" sz="1200" b="0" dirty="0">
                <a:latin typeface="Arial" panose="020B0604020202020204" pitchFamily="34" charset="0"/>
              </a:rPr>
              <a:t>Sauté de dinde </a:t>
            </a:r>
          </a:p>
          <a:p>
            <a:pPr>
              <a:spcBef>
                <a:spcPct val="50000"/>
              </a:spcBef>
              <a:defRPr/>
            </a:pPr>
            <a:r>
              <a:rPr lang="fr-FR" altLang="fr-FR" sz="1200" b="0" dirty="0">
                <a:latin typeface="Arial" panose="020B0604020202020204" pitchFamily="34" charset="0"/>
              </a:rPr>
              <a:t>sauce au romarin </a:t>
            </a:r>
          </a:p>
          <a:p>
            <a:pPr>
              <a:spcBef>
                <a:spcPct val="50000"/>
              </a:spcBef>
              <a:defRPr/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fr-FR" altLang="fr-FR" sz="1200" b="0" dirty="0">
                <a:latin typeface="Arial" panose="020B0604020202020204" pitchFamily="34" charset="0"/>
              </a:rPr>
              <a:t>Petits pois </a:t>
            </a:r>
          </a:p>
          <a:p>
            <a:pPr>
              <a:spcBef>
                <a:spcPct val="50000"/>
              </a:spcBef>
              <a:defRPr/>
            </a:pPr>
            <a:r>
              <a:rPr lang="fr-FR" altLang="fr-FR" sz="1200" b="0" dirty="0">
                <a:latin typeface="Arial" panose="020B0604020202020204" pitchFamily="34" charset="0"/>
              </a:rPr>
              <a:t> </a:t>
            </a:r>
          </a:p>
          <a:p>
            <a:pPr>
              <a:spcBef>
                <a:spcPct val="50000"/>
              </a:spcBef>
              <a:defRPr/>
            </a:pPr>
            <a:r>
              <a:rPr lang="fr-FR" altLang="fr-FR" sz="1200" b="0" dirty="0">
                <a:latin typeface="Arial" panose="020B0604020202020204" pitchFamily="34" charset="0"/>
              </a:rPr>
              <a:t>Petit fromage blanc aux fruits</a:t>
            </a:r>
          </a:p>
          <a:p>
            <a:pPr>
              <a:defRPr/>
            </a:pPr>
            <a:endParaRPr lang="fr-FR" altLang="fr-FR" sz="1200" b="0" dirty="0">
              <a:highlight>
                <a:srgbClr val="FFFF00"/>
              </a:highlight>
              <a:latin typeface="Arial" panose="020B0604020202020204" pitchFamily="34" charset="0"/>
            </a:endParaRPr>
          </a:p>
          <a:p>
            <a:pPr>
              <a:defRPr/>
            </a:pPr>
            <a:endParaRPr lang="fr-FR" altLang="fr-FR" sz="1200" b="0" dirty="0">
              <a:highlight>
                <a:srgbClr val="FFFF00"/>
              </a:highlight>
              <a:latin typeface="Arial" panose="020B0604020202020204" pitchFamily="34" charset="0"/>
            </a:endParaRP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137F0280-E8DC-4136-8948-3B6BC5E1C9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4440" y="2268538"/>
            <a:ext cx="1991406" cy="3814762"/>
          </a:xfrm>
          <a:prstGeom prst="rect">
            <a:avLst/>
          </a:prstGeom>
          <a:noFill/>
          <a:ln>
            <a:noFill/>
          </a:ln>
        </p:spPr>
        <p:txBody>
          <a:bodyPr lIns="99562" tIns="49782" rIns="99562" bIns="49782"/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fr-FR" altLang="fr-FR" sz="1200" b="0" dirty="0">
                <a:latin typeface="Arial" panose="020B0604020202020204" pitchFamily="34" charset="0"/>
              </a:rPr>
              <a:t>Pastèque </a:t>
            </a:r>
          </a:p>
          <a:p>
            <a:pPr>
              <a:spcBef>
                <a:spcPct val="50000"/>
              </a:spcBef>
              <a:defRPr/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fr-FR" altLang="fr-FR" sz="1200" b="0" dirty="0">
                <a:latin typeface="Arial" panose="020B0604020202020204" pitchFamily="34" charset="0"/>
              </a:rPr>
              <a:t>Steak haché de bœuf     et ketchup </a:t>
            </a:r>
          </a:p>
          <a:p>
            <a:pPr>
              <a:spcBef>
                <a:spcPct val="50000"/>
              </a:spcBef>
              <a:defRPr/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fr-FR" altLang="fr-FR" sz="1200" b="0" dirty="0">
                <a:latin typeface="Arial" panose="020B0604020202020204" pitchFamily="34" charset="0"/>
              </a:rPr>
              <a:t>Purée de pommes de terre </a:t>
            </a:r>
          </a:p>
          <a:p>
            <a:pPr>
              <a:spcBef>
                <a:spcPct val="50000"/>
              </a:spcBef>
              <a:defRPr/>
            </a:pPr>
            <a:r>
              <a:rPr lang="fr-FR" altLang="fr-FR" sz="1200" b="0" dirty="0">
                <a:latin typeface="Arial" panose="020B0604020202020204" pitchFamily="34" charset="0"/>
              </a:rPr>
              <a:t> </a:t>
            </a:r>
          </a:p>
          <a:p>
            <a:pPr>
              <a:defRPr/>
            </a:pPr>
            <a:endParaRPr lang="fr-FR" altLang="fr-FR" sz="1200" b="0" dirty="0">
              <a:highlight>
                <a:srgbClr val="FFFF00"/>
              </a:highlight>
              <a:latin typeface="Arial" panose="020B0604020202020204" pitchFamily="34" charset="0"/>
            </a:endParaRPr>
          </a:p>
          <a:p>
            <a:pPr>
              <a:defRPr/>
            </a:pPr>
            <a:r>
              <a:rPr lang="fr-FR" altLang="fr-FR" sz="1200" b="0" dirty="0">
                <a:latin typeface="Arial" panose="020B0604020202020204" pitchFamily="34" charset="0"/>
              </a:rPr>
              <a:t>Crème dessert saveur chocolat 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4B7B7516-5700-4237-B351-7D04144AB2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3543" y="2268538"/>
            <a:ext cx="1889125" cy="3814762"/>
          </a:xfrm>
          <a:prstGeom prst="rect">
            <a:avLst/>
          </a:prstGeom>
          <a:noFill/>
          <a:ln>
            <a:noFill/>
          </a:ln>
        </p:spPr>
        <p:txBody>
          <a:bodyPr lIns="99562" tIns="49782" rIns="99562" bIns="49782"/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fr-FR" altLang="fr-FR" sz="1200" b="0" dirty="0">
                <a:latin typeface="Arial" panose="020B0604020202020204" pitchFamily="34" charset="0"/>
              </a:rPr>
              <a:t>Filet de </a:t>
            </a:r>
            <a:r>
              <a:rPr lang="fr-FR" altLang="fr-FR" sz="1200" b="0" dirty="0" err="1">
                <a:latin typeface="Arial" panose="020B0604020202020204" pitchFamily="34" charset="0"/>
              </a:rPr>
              <a:t>hoki</a:t>
            </a:r>
            <a:r>
              <a:rPr lang="fr-FR" altLang="fr-FR" sz="1200" b="0" dirty="0">
                <a:latin typeface="Arial" panose="020B0604020202020204" pitchFamily="34" charset="0"/>
              </a:rPr>
              <a:t> </a:t>
            </a:r>
          </a:p>
          <a:p>
            <a:pPr>
              <a:spcBef>
                <a:spcPct val="50000"/>
              </a:spcBef>
              <a:defRPr/>
            </a:pPr>
            <a:r>
              <a:rPr lang="fr-FR" altLang="fr-FR" b="0" i="1" dirty="0">
                <a:latin typeface="Arial" panose="020B0604020202020204" pitchFamily="34" charset="0"/>
              </a:rPr>
              <a:t>(soupe de poisson, fumet de poisson, tomate, farine de riz, ail) </a:t>
            </a: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fr-FR" altLang="fr-FR" sz="1200" b="0" dirty="0">
                <a:latin typeface="Arial" panose="020B0604020202020204" pitchFamily="34" charset="0"/>
              </a:rPr>
              <a:t>Courgettes persillées </a:t>
            </a:r>
          </a:p>
          <a:p>
            <a:pPr>
              <a:spcBef>
                <a:spcPct val="50000"/>
              </a:spcBef>
              <a:defRPr/>
            </a:pPr>
            <a:r>
              <a:rPr lang="fr-FR" altLang="fr-FR" sz="1200" b="0" dirty="0">
                <a:latin typeface="Arial" panose="020B0604020202020204" pitchFamily="34" charset="0"/>
              </a:rPr>
              <a:t>et pommes de terre </a:t>
            </a:r>
          </a:p>
          <a:p>
            <a:pPr>
              <a:spcBef>
                <a:spcPct val="50000"/>
              </a:spcBef>
              <a:defRPr/>
            </a:pPr>
            <a:r>
              <a:rPr lang="fr-FR" altLang="fr-FR" sz="1200" b="0" dirty="0">
                <a:latin typeface="Arial" panose="020B0604020202020204" pitchFamily="34" charset="0"/>
              </a:rPr>
              <a:t> </a:t>
            </a:r>
          </a:p>
          <a:p>
            <a:pPr>
              <a:spcBef>
                <a:spcPct val="50000"/>
              </a:spcBef>
              <a:defRPr/>
            </a:pPr>
            <a:r>
              <a:rPr lang="fr-FR" altLang="fr-FR" sz="1200" b="0" dirty="0">
                <a:latin typeface="Arial" panose="020B0604020202020204" pitchFamily="34" charset="0"/>
              </a:rPr>
              <a:t>Emmental </a:t>
            </a:r>
          </a:p>
          <a:p>
            <a:pPr>
              <a:defRPr/>
            </a:pPr>
            <a:endParaRPr lang="fr-FR" altLang="fr-FR" sz="1200" b="0" dirty="0">
              <a:highlight>
                <a:srgbClr val="FFFF00"/>
              </a:highlight>
              <a:latin typeface="Arial" panose="020B0604020202020204" pitchFamily="34" charset="0"/>
            </a:endParaRPr>
          </a:p>
          <a:p>
            <a:pPr>
              <a:defRPr/>
            </a:pPr>
            <a:endParaRPr lang="fr-FR" altLang="fr-FR" sz="1200" b="0" dirty="0">
              <a:highlight>
                <a:srgbClr val="FFFF00"/>
              </a:highlight>
              <a:latin typeface="Arial" panose="020B0604020202020204" pitchFamily="34" charset="0"/>
            </a:endParaRPr>
          </a:p>
          <a:p>
            <a:pPr>
              <a:defRPr/>
            </a:pPr>
            <a:r>
              <a:rPr lang="fr-FR" altLang="fr-FR" sz="1200" b="0" dirty="0">
                <a:latin typeface="Arial" panose="020B0604020202020204" pitchFamily="34" charset="0"/>
              </a:rPr>
              <a:t>Fruit de saison</a:t>
            </a:r>
          </a:p>
        </p:txBody>
      </p:sp>
      <p:pic>
        <p:nvPicPr>
          <p:cNvPr id="8" name="Picture 66" descr="Picto seul-Peche Responsable">
            <a:extLst>
              <a:ext uri="{FF2B5EF4-FFF2-40B4-BE49-F238E27FC236}">
                <a16:creationId xmlns:a16="http://schemas.microsoft.com/office/drawing/2014/main" id="{C16F7E73-134A-4066-8232-EC93DC88B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187" y="3060551"/>
            <a:ext cx="22066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16">
            <a:extLst>
              <a:ext uri="{FF2B5EF4-FFF2-40B4-BE49-F238E27FC236}">
                <a16:creationId xmlns:a16="http://schemas.microsoft.com/office/drawing/2014/main" id="{428BCAC0-BBBD-4441-B49E-C16D03E0B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005" y="2268538"/>
            <a:ext cx="2095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16">
            <a:extLst>
              <a:ext uri="{FF2B5EF4-FFF2-40B4-BE49-F238E27FC236}">
                <a16:creationId xmlns:a16="http://schemas.microsoft.com/office/drawing/2014/main" id="{7E7279B1-9154-4980-96C9-BD3377411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324" y="3823557"/>
            <a:ext cx="2095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16">
            <a:extLst>
              <a:ext uri="{FF2B5EF4-FFF2-40B4-BE49-F238E27FC236}">
                <a16:creationId xmlns:a16="http://schemas.microsoft.com/office/drawing/2014/main" id="{4A1BE139-FDD4-48BE-BC82-E91C74791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137" y="4356695"/>
            <a:ext cx="2095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16">
            <a:extLst>
              <a:ext uri="{FF2B5EF4-FFF2-40B4-BE49-F238E27FC236}">
                <a16:creationId xmlns:a16="http://schemas.microsoft.com/office/drawing/2014/main" id="{E7562E8C-4948-4A86-8122-E61403169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482" y="4967585"/>
            <a:ext cx="2095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 16">
            <a:extLst>
              <a:ext uri="{FF2B5EF4-FFF2-40B4-BE49-F238E27FC236}">
                <a16:creationId xmlns:a16="http://schemas.microsoft.com/office/drawing/2014/main" id="{D2EE1947-AF76-41F3-8C46-BE934E45F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652" y="2294992"/>
            <a:ext cx="2095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29F05D72-9779-4316-979A-661B57E630DA}"/>
              </a:ext>
            </a:extLst>
          </p:cNvPr>
          <p:cNvSpPr txBox="1"/>
          <p:nvPr/>
        </p:nvSpPr>
        <p:spPr>
          <a:xfrm>
            <a:off x="808990" y="77616"/>
            <a:ext cx="53446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Menus de la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Semaine du 03 au 07 juillet 2023</a:t>
            </a:r>
          </a:p>
        </p:txBody>
      </p:sp>
      <p:pic>
        <p:nvPicPr>
          <p:cNvPr id="18" name="Image 16">
            <a:extLst>
              <a:ext uri="{FF2B5EF4-FFF2-40B4-BE49-F238E27FC236}">
                <a16:creationId xmlns:a16="http://schemas.microsoft.com/office/drawing/2014/main" id="{27A479DF-94B7-4357-B26F-89FDA7EDA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472" y="4075969"/>
            <a:ext cx="2095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Image 16">
            <a:extLst>
              <a:ext uri="{FF2B5EF4-FFF2-40B4-BE49-F238E27FC236}">
                <a16:creationId xmlns:a16="http://schemas.microsoft.com/office/drawing/2014/main" id="{3370AD75-A2C2-4B9A-A0A6-2B3FB1A45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711" y="2256600"/>
            <a:ext cx="2095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mage 16">
            <a:extLst>
              <a:ext uri="{FF2B5EF4-FFF2-40B4-BE49-F238E27FC236}">
                <a16:creationId xmlns:a16="http://schemas.microsoft.com/office/drawing/2014/main" id="{F7D49FFA-9563-4AD4-B543-F34DEF62D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340" y="3823557"/>
            <a:ext cx="2095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mage 16">
            <a:extLst>
              <a:ext uri="{FF2B5EF4-FFF2-40B4-BE49-F238E27FC236}">
                <a16:creationId xmlns:a16="http://schemas.microsoft.com/office/drawing/2014/main" id="{5285995E-66F5-4D6F-9842-077AC3412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1562" y="4949828"/>
            <a:ext cx="2095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Image 16">
            <a:extLst>
              <a:ext uri="{FF2B5EF4-FFF2-40B4-BE49-F238E27FC236}">
                <a16:creationId xmlns:a16="http://schemas.microsoft.com/office/drawing/2014/main" id="{02110039-8CDF-460A-8165-C6B9C9EEA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905" y="4608101"/>
            <a:ext cx="2095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Image 16">
            <a:extLst>
              <a:ext uri="{FF2B5EF4-FFF2-40B4-BE49-F238E27FC236}">
                <a16:creationId xmlns:a16="http://schemas.microsoft.com/office/drawing/2014/main" id="{50060B3B-CD25-4FED-A69C-B7575E74C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716" y="5219997"/>
            <a:ext cx="2095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1D5999A3-F099-4B4A-A0A2-F1EAFA47A1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447" y="3127372"/>
            <a:ext cx="266700" cy="266700"/>
          </a:xfrm>
          <a:prstGeom prst="rect">
            <a:avLst/>
          </a:prstGeom>
        </p:spPr>
      </p:pic>
      <p:pic>
        <p:nvPicPr>
          <p:cNvPr id="42" name="Image 37">
            <a:extLst>
              <a:ext uri="{FF2B5EF4-FFF2-40B4-BE49-F238E27FC236}">
                <a16:creationId xmlns:a16="http://schemas.microsoft.com/office/drawing/2014/main" id="{2B824F94-96FF-402C-8C3C-D3F2E1D62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49" r="1547" b="15923"/>
          <a:stretch>
            <a:fillRect/>
          </a:stretch>
        </p:blipFill>
        <p:spPr bwMode="auto">
          <a:xfrm>
            <a:off x="1512439" y="2321446"/>
            <a:ext cx="279949" cy="199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Image 37">
            <a:extLst>
              <a:ext uri="{FF2B5EF4-FFF2-40B4-BE49-F238E27FC236}">
                <a16:creationId xmlns:a16="http://schemas.microsoft.com/office/drawing/2014/main" id="{F205DCC1-AA8E-44A6-810D-100E44FF3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49" r="1547" b="15923"/>
          <a:stretch>
            <a:fillRect/>
          </a:stretch>
        </p:blipFill>
        <p:spPr bwMode="auto">
          <a:xfrm>
            <a:off x="5606654" y="2278030"/>
            <a:ext cx="279949" cy="199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Image 37">
            <a:extLst>
              <a:ext uri="{FF2B5EF4-FFF2-40B4-BE49-F238E27FC236}">
                <a16:creationId xmlns:a16="http://schemas.microsoft.com/office/drawing/2014/main" id="{A101BB62-82D3-438D-99ED-8C3E47985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49" r="1547" b="15923"/>
          <a:stretch>
            <a:fillRect/>
          </a:stretch>
        </p:blipFill>
        <p:spPr bwMode="auto">
          <a:xfrm>
            <a:off x="3809571" y="4374980"/>
            <a:ext cx="279949" cy="199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Image 37">
            <a:extLst>
              <a:ext uri="{FF2B5EF4-FFF2-40B4-BE49-F238E27FC236}">
                <a16:creationId xmlns:a16="http://schemas.microsoft.com/office/drawing/2014/main" id="{E5BE73D9-4A53-44ED-AE94-2A2925D63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49" r="1547" b="15923"/>
          <a:stretch>
            <a:fillRect/>
          </a:stretch>
        </p:blipFill>
        <p:spPr bwMode="auto">
          <a:xfrm>
            <a:off x="7966021" y="5219997"/>
            <a:ext cx="279949" cy="199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Image 37">
            <a:extLst>
              <a:ext uri="{FF2B5EF4-FFF2-40B4-BE49-F238E27FC236}">
                <a16:creationId xmlns:a16="http://schemas.microsoft.com/office/drawing/2014/main" id="{85FB6D5E-2A13-40D4-8A3E-89BC0A218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49" r="1547" b="15923"/>
          <a:stretch>
            <a:fillRect/>
          </a:stretch>
        </p:blipFill>
        <p:spPr bwMode="auto">
          <a:xfrm>
            <a:off x="9161009" y="2256600"/>
            <a:ext cx="279949" cy="199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2737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33">
            <a:extLst>
              <a:ext uri="{FF2B5EF4-FFF2-40B4-BE49-F238E27FC236}">
                <a16:creationId xmlns:a16="http://schemas.microsoft.com/office/drawing/2014/main" id="{FC9766BA-9A96-46B9-9D00-86269154C7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180975"/>
            <a:ext cx="4465637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r>
              <a:rPr lang="fr-FR" altLang="fr-FR" sz="2400" b="0" dirty="0">
                <a:solidFill>
                  <a:srgbClr val="000000"/>
                </a:solidFill>
                <a:latin typeface="Arial" panose="020B0604020202020204" pitchFamily="34" charset="0"/>
              </a:rPr>
              <a:t>Menus de la</a:t>
            </a:r>
          </a:p>
          <a:p>
            <a:r>
              <a:rPr lang="fr-FR" altLang="fr-FR" sz="2400" b="0" dirty="0">
                <a:solidFill>
                  <a:srgbClr val="000000"/>
                </a:solidFill>
                <a:latin typeface="Arial" panose="020B0604020202020204" pitchFamily="34" charset="0"/>
              </a:rPr>
              <a:t>Semaine du 08 au 12 Mai 2023</a:t>
            </a:r>
          </a:p>
        </p:txBody>
      </p:sp>
      <p:sp>
        <p:nvSpPr>
          <p:cNvPr id="6147" name="Text Box 3">
            <a:extLst>
              <a:ext uri="{FF2B5EF4-FFF2-40B4-BE49-F238E27FC236}">
                <a16:creationId xmlns:a16="http://schemas.microsoft.com/office/drawing/2014/main" id="{80D82D67-EAC1-4B7F-982B-2D47E68221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8413" y="2268538"/>
            <a:ext cx="1908175" cy="381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2" tIns="49782" rIns="99562" bIns="49782"/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endParaRPr lang="fr-FR" altLang="fr-FR" sz="1200" b="0" dirty="0">
              <a:latin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r>
              <a:rPr lang="fr-FR" altLang="fr-FR" sz="1200" b="0" dirty="0">
                <a:latin typeface="Arial" panose="020B0604020202020204" pitchFamily="34" charset="0"/>
              </a:rPr>
              <a:t>Sauté de bœuf          jus aux oignons</a:t>
            </a: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r>
              <a:rPr lang="fr-FR" altLang="fr-FR" sz="1200" b="0" dirty="0">
                <a:latin typeface="Arial" panose="020B0604020202020204" pitchFamily="34" charset="0"/>
              </a:rPr>
              <a:t>Haricots blancs</a:t>
            </a: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r>
              <a:rPr lang="fr-FR" altLang="fr-FR" sz="1200" b="0" dirty="0">
                <a:latin typeface="Arial" panose="020B0604020202020204" pitchFamily="34" charset="0"/>
              </a:rPr>
              <a:t>Fromage frais saint </a:t>
            </a:r>
            <a:r>
              <a:rPr lang="fr-FR" altLang="fr-FR" sz="1200" b="0" dirty="0" err="1">
                <a:latin typeface="Arial" panose="020B0604020202020204" pitchFamily="34" charset="0"/>
              </a:rPr>
              <a:t>morêt</a:t>
            </a:r>
            <a:r>
              <a:rPr lang="fr-FR" altLang="fr-FR" sz="1200" b="0" dirty="0">
                <a:latin typeface="Arial" panose="020B0604020202020204" pitchFamily="34" charset="0"/>
              </a:rPr>
              <a:t> </a:t>
            </a: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fr-FR" altLang="fr-FR" sz="1200" b="0" dirty="0">
                <a:latin typeface="Arial" panose="020B0604020202020204" pitchFamily="34" charset="0"/>
              </a:rPr>
              <a:t>Fruit de saison</a:t>
            </a:r>
            <a:endParaRPr lang="fr-FR" altLang="fr-FR" sz="1200" dirty="0">
              <a:latin typeface="Arial" panose="020B0604020202020204" pitchFamily="34" charset="0"/>
            </a:endParaRPr>
          </a:p>
        </p:txBody>
      </p:sp>
      <p:sp>
        <p:nvSpPr>
          <p:cNvPr id="6148" name="Text Box 4">
            <a:extLst>
              <a:ext uri="{FF2B5EF4-FFF2-40B4-BE49-F238E27FC236}">
                <a16:creationId xmlns:a16="http://schemas.microsoft.com/office/drawing/2014/main" id="{2526EB01-4349-45A5-8C15-657131D58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5238" y="2206625"/>
            <a:ext cx="2003425" cy="3814763"/>
          </a:xfrm>
          <a:prstGeom prst="rect">
            <a:avLst/>
          </a:prstGeom>
          <a:noFill/>
          <a:ln>
            <a:noFill/>
          </a:ln>
        </p:spPr>
        <p:txBody>
          <a:bodyPr lIns="99562" tIns="49782" rIns="99562" bIns="49782"/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>
              <a:defRPr/>
            </a:pPr>
            <a:r>
              <a:rPr lang="fr-FR" altLang="fr-FR" sz="1200" b="0" dirty="0">
                <a:latin typeface="Arial" panose="020B0604020202020204" pitchFamily="34" charset="0"/>
              </a:rPr>
              <a:t>Tomates</a:t>
            </a:r>
            <a:endParaRPr lang="fr-FR" altLang="fr-FR" sz="1200" b="0" i="1" dirty="0">
              <a:latin typeface="Arial" panose="020B0604020202020204" pitchFamily="34" charset="0"/>
            </a:endParaRPr>
          </a:p>
          <a:p>
            <a:pPr>
              <a:defRPr/>
            </a:pPr>
            <a:r>
              <a:rPr lang="fr-FR" altLang="fr-FR" sz="1050" b="0" i="1" dirty="0">
                <a:latin typeface="Arial" panose="020B0604020202020204" pitchFamily="34" charset="0"/>
              </a:rPr>
              <a:t>vinaigrette à l’huile d’olive </a:t>
            </a: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defRPr/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defRPr/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defRPr/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defRPr/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defRPr/>
            </a:pPr>
            <a:r>
              <a:rPr lang="fr-FR" altLang="fr-FR" sz="1200" dirty="0">
                <a:latin typeface="Arial" panose="020B0604020202020204" pitchFamily="34" charset="0"/>
              </a:rPr>
              <a:t>Pennes       sauce aux épinards et au bleu</a:t>
            </a:r>
          </a:p>
          <a:p>
            <a:pPr>
              <a:defRPr/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defRPr/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defRPr/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fr-FR" altLang="fr-FR" sz="1200" b="0" dirty="0">
                <a:latin typeface="Arial" panose="020B0604020202020204" pitchFamily="34" charset="0"/>
              </a:rPr>
              <a:t>Clafoutis rhubarbe</a:t>
            </a:r>
          </a:p>
          <a:p>
            <a:pPr>
              <a:spcBef>
                <a:spcPct val="50000"/>
              </a:spcBef>
              <a:defRPr/>
            </a:pPr>
            <a:endParaRPr lang="fr-FR" altLang="fr-FR" sz="1200" b="0" dirty="0">
              <a:latin typeface="Arial" panose="020B0604020202020204" pitchFamily="34" charset="0"/>
            </a:endParaRPr>
          </a:p>
        </p:txBody>
      </p:sp>
      <p:sp>
        <p:nvSpPr>
          <p:cNvPr id="6149" name="Text Box 5">
            <a:extLst>
              <a:ext uri="{FF2B5EF4-FFF2-40B4-BE49-F238E27FC236}">
                <a16:creationId xmlns:a16="http://schemas.microsoft.com/office/drawing/2014/main" id="{8DDF0229-9832-4ED0-8C91-BCE339B32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013" y="2268538"/>
            <a:ext cx="1943100" cy="381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2" tIns="49782" rIns="99562" bIns="49782"/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r>
              <a:rPr lang="fr-FR" altLang="fr-FR" sz="1200" b="0" dirty="0">
                <a:latin typeface="Arial" panose="020B0604020202020204" pitchFamily="34" charset="0"/>
              </a:rPr>
              <a:t>Pomelos et sucre </a:t>
            </a: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r>
              <a:rPr lang="fr-FR" altLang="fr-FR" sz="1200" b="0" dirty="0">
                <a:latin typeface="Arial" panose="020B0604020202020204" pitchFamily="34" charset="0"/>
              </a:rPr>
              <a:t>Sauté de poulet </a:t>
            </a:r>
          </a:p>
          <a:p>
            <a:r>
              <a:rPr lang="fr-FR" altLang="fr-FR" sz="1200" b="0" dirty="0">
                <a:latin typeface="Arial" panose="020B0604020202020204" pitchFamily="34" charset="0"/>
              </a:rPr>
              <a:t>sauce caramel</a:t>
            </a: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r>
              <a:rPr lang="fr-FR" altLang="fr-FR" sz="1200" b="0" dirty="0">
                <a:latin typeface="Arial" panose="020B0604020202020204" pitchFamily="34" charset="0"/>
              </a:rPr>
              <a:t>Gratin  de pommes de terre </a:t>
            </a: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fr-FR" altLang="fr-FR" sz="1200" b="0" dirty="0">
                <a:latin typeface="Arial" panose="020B0604020202020204" pitchFamily="34" charset="0"/>
              </a:rPr>
              <a:t>Lacté saveur chocolat </a:t>
            </a:r>
          </a:p>
        </p:txBody>
      </p:sp>
      <p:sp>
        <p:nvSpPr>
          <p:cNvPr id="6150" name="Text Box 22">
            <a:extLst>
              <a:ext uri="{FF2B5EF4-FFF2-40B4-BE49-F238E27FC236}">
                <a16:creationId xmlns:a16="http://schemas.microsoft.com/office/drawing/2014/main" id="{2C44E3F4-8D60-4795-B5A2-17EB2A5B31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8338" y="2268538"/>
            <a:ext cx="1916112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2" tIns="49782" rIns="99562" bIns="49782"/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endParaRPr lang="fr-FR" altLang="fr-FR" sz="1200" b="0" dirty="0">
              <a:latin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r>
              <a:rPr lang="fr-FR" altLang="fr-FR" sz="1200" b="0" dirty="0" err="1">
                <a:latin typeface="Arial" panose="020B0604020202020204" pitchFamily="34" charset="0"/>
              </a:rPr>
              <a:t>Emincé</a:t>
            </a:r>
            <a:r>
              <a:rPr lang="fr-FR" altLang="fr-FR" sz="1200" b="0" dirty="0">
                <a:latin typeface="Arial" panose="020B0604020202020204" pitchFamily="34" charset="0"/>
              </a:rPr>
              <a:t> au thon à la tomate </a:t>
            </a:r>
            <a:endParaRPr lang="fr-FR" altLang="fr-FR" b="0" i="1" dirty="0">
              <a:latin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r>
              <a:rPr lang="fr-FR" altLang="fr-FR" sz="1200" b="0" dirty="0">
                <a:latin typeface="Arial" panose="020B0604020202020204" pitchFamily="34" charset="0"/>
              </a:rPr>
              <a:t>Riz </a:t>
            </a: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r>
              <a:rPr lang="fr-FR" altLang="fr-FR" sz="1200" b="0" dirty="0">
                <a:latin typeface="Arial" panose="020B0604020202020204" pitchFamily="34" charset="0"/>
              </a:rPr>
              <a:t>Carré </a:t>
            </a: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fr-FR" altLang="fr-FR" sz="1200" b="0" dirty="0">
                <a:latin typeface="Arial" panose="020B0604020202020204" pitchFamily="34" charset="0"/>
              </a:rPr>
              <a:t>Fruit de saison</a:t>
            </a:r>
            <a:endParaRPr lang="fr-FR" altLang="fr-FR" sz="1200" dirty="0">
              <a:latin typeface="Arial" panose="020B0604020202020204" pitchFamily="34" charset="0"/>
            </a:endParaRPr>
          </a:p>
        </p:txBody>
      </p:sp>
      <p:pic>
        <p:nvPicPr>
          <p:cNvPr id="6151" name="Image 14">
            <a:extLst>
              <a:ext uri="{FF2B5EF4-FFF2-40B4-BE49-F238E27FC236}">
                <a16:creationId xmlns:a16="http://schemas.microsoft.com/office/drawing/2014/main" id="{F5AE5E29-A6B0-4CCF-9DE5-8EFD921FD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638" y="2978295"/>
            <a:ext cx="2667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Text Box 15">
            <a:extLst>
              <a:ext uri="{FF2B5EF4-FFF2-40B4-BE49-F238E27FC236}">
                <a16:creationId xmlns:a16="http://schemas.microsoft.com/office/drawing/2014/main" id="{7784922F-E92F-42F1-97C8-6730EB712C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2206625"/>
            <a:ext cx="1873250" cy="381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2" tIns="49782" rIns="99562" bIns="49782"/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endParaRPr lang="fr-FR" altLang="fr-FR" sz="1200" b="0">
              <a:latin typeface="Arial" panose="020B0604020202020204" pitchFamily="34" charset="0"/>
            </a:endParaRPr>
          </a:p>
          <a:p>
            <a:endParaRPr lang="fr-FR" altLang="fr-FR" sz="1200" b="0">
              <a:latin typeface="Arial" panose="020B0604020202020204" pitchFamily="34" charset="0"/>
            </a:endParaRPr>
          </a:p>
          <a:p>
            <a:endParaRPr lang="fr-FR" altLang="fr-FR" sz="1200" b="0">
              <a:latin typeface="Arial" panose="020B0604020202020204" pitchFamily="34" charset="0"/>
            </a:endParaRPr>
          </a:p>
          <a:p>
            <a:endParaRPr lang="fr-FR" altLang="fr-FR" sz="1200" b="0">
              <a:latin typeface="Arial" panose="020B0604020202020204" pitchFamily="34" charset="0"/>
            </a:endParaRPr>
          </a:p>
          <a:p>
            <a:endParaRPr lang="fr-FR" altLang="fr-FR" sz="1200" b="0">
              <a:latin typeface="Arial" panose="020B0604020202020204" pitchFamily="34" charset="0"/>
            </a:endParaRPr>
          </a:p>
          <a:p>
            <a:pPr algn="ctr"/>
            <a:endParaRPr lang="fr-FR" altLang="fr-FR" sz="1200" b="0">
              <a:latin typeface="Arial" panose="020B0604020202020204" pitchFamily="34" charset="0"/>
            </a:endParaRPr>
          </a:p>
          <a:p>
            <a:pPr algn="ctr"/>
            <a:endParaRPr lang="fr-FR" altLang="fr-FR" sz="1200" b="0">
              <a:latin typeface="Arial" panose="020B0604020202020204" pitchFamily="34" charset="0"/>
            </a:endParaRPr>
          </a:p>
          <a:p>
            <a:pPr algn="ctr"/>
            <a:r>
              <a:rPr lang="fr-FR" altLang="fr-FR" sz="1200" b="0">
                <a:latin typeface="Arial" panose="020B0604020202020204" pitchFamily="34" charset="0"/>
              </a:rPr>
              <a:t>Férie </a:t>
            </a:r>
          </a:p>
        </p:txBody>
      </p:sp>
      <p:pic>
        <p:nvPicPr>
          <p:cNvPr id="10" name="Image 5">
            <a:extLst>
              <a:ext uri="{FF2B5EF4-FFF2-40B4-BE49-F238E27FC236}">
                <a16:creationId xmlns:a16="http://schemas.microsoft.com/office/drawing/2014/main" id="{9AD5F0B5-7DF4-4722-A289-67AFB2E9FC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260" y="2755900"/>
            <a:ext cx="3492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16">
            <a:extLst>
              <a:ext uri="{FF2B5EF4-FFF2-40B4-BE49-F238E27FC236}">
                <a16:creationId xmlns:a16="http://schemas.microsoft.com/office/drawing/2014/main" id="{FD19CFC3-D593-46A2-AC1F-52973E71B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936" y="4932759"/>
            <a:ext cx="2095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16">
            <a:extLst>
              <a:ext uri="{FF2B5EF4-FFF2-40B4-BE49-F238E27FC236}">
                <a16:creationId xmlns:a16="http://schemas.microsoft.com/office/drawing/2014/main" id="{4340F799-7D06-4BE2-8D23-7E2BDB653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222770"/>
            <a:ext cx="2095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 16">
            <a:extLst>
              <a:ext uri="{FF2B5EF4-FFF2-40B4-BE49-F238E27FC236}">
                <a16:creationId xmlns:a16="http://schemas.microsoft.com/office/drawing/2014/main" id="{1D85B9E3-D647-45A2-AC22-7C9F02A1A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076" y="3779838"/>
            <a:ext cx="2095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 16">
            <a:extLst>
              <a:ext uri="{FF2B5EF4-FFF2-40B4-BE49-F238E27FC236}">
                <a16:creationId xmlns:a16="http://schemas.microsoft.com/office/drawing/2014/main" id="{A4533E6F-454F-4424-B541-E23067722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688" y="2142332"/>
            <a:ext cx="2095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9708A3CF-AEFF-4863-B96B-047BAB5B0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981" y="3060700"/>
            <a:ext cx="2603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age 15">
            <a:extLst>
              <a:ext uri="{FF2B5EF4-FFF2-40B4-BE49-F238E27FC236}">
                <a16:creationId xmlns:a16="http://schemas.microsoft.com/office/drawing/2014/main" id="{86120BC4-A595-4669-843B-1576AD6D8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0814" y="4376015"/>
            <a:ext cx="2460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Image 5">
            <a:extLst>
              <a:ext uri="{FF2B5EF4-FFF2-40B4-BE49-F238E27FC236}">
                <a16:creationId xmlns:a16="http://schemas.microsoft.com/office/drawing/2014/main" id="{7C4E4FC3-405D-4AF5-A0DB-87128764A1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237" y="3208483"/>
            <a:ext cx="3492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2156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3">
            <a:extLst>
              <a:ext uri="{FF2B5EF4-FFF2-40B4-BE49-F238E27FC236}">
                <a16:creationId xmlns:a16="http://schemas.microsoft.com/office/drawing/2014/main" id="{6598F8EC-1C89-4A7E-877B-1C46613D0A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180975"/>
            <a:ext cx="4465637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r>
              <a:rPr lang="fr-FR" altLang="fr-FR" sz="2400" b="0" dirty="0">
                <a:solidFill>
                  <a:srgbClr val="000000"/>
                </a:solidFill>
                <a:latin typeface="Arial" panose="020B0604020202020204" pitchFamily="34" charset="0"/>
              </a:rPr>
              <a:t>Menus de la</a:t>
            </a:r>
          </a:p>
          <a:p>
            <a:r>
              <a:rPr lang="fr-FR" altLang="fr-FR" sz="2400" b="0" dirty="0">
                <a:solidFill>
                  <a:srgbClr val="000000"/>
                </a:solidFill>
                <a:latin typeface="Arial" panose="020B0604020202020204" pitchFamily="34" charset="0"/>
              </a:rPr>
              <a:t>Semaine du 15 au 19 Mai 2023</a:t>
            </a:r>
          </a:p>
        </p:txBody>
      </p:sp>
      <p:sp>
        <p:nvSpPr>
          <p:cNvPr id="7171" name="Text Box 3">
            <a:extLst>
              <a:ext uri="{FF2B5EF4-FFF2-40B4-BE49-F238E27FC236}">
                <a16:creationId xmlns:a16="http://schemas.microsoft.com/office/drawing/2014/main" id="{1456081C-6D5E-4508-98A2-D8E82B55E2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3800" y="2268538"/>
            <a:ext cx="1946275" cy="381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2" tIns="49782" rIns="99562" bIns="49782"/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r>
              <a:rPr lang="fr-FR" altLang="fr-FR" sz="1200" b="0" dirty="0">
                <a:latin typeface="Arial" panose="020B0604020202020204" pitchFamily="34" charset="0"/>
              </a:rPr>
              <a:t>Coquillettes      au pesto rouge et dés d’emmental</a:t>
            </a: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r>
              <a:rPr lang="fr-FR" altLang="fr-FR" sz="1200" b="0" dirty="0">
                <a:latin typeface="Arial" panose="020B0604020202020204" pitchFamily="34" charset="0"/>
              </a:rPr>
              <a:t>Colin d’Alaska pané riz soufflé </a:t>
            </a: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r>
              <a:rPr lang="fr-FR" altLang="fr-FR" sz="1200" b="0" dirty="0">
                <a:latin typeface="Arial" panose="020B0604020202020204" pitchFamily="34" charset="0"/>
              </a:rPr>
              <a:t>Chutney de courgettes</a:t>
            </a: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fr-FR" altLang="fr-FR" sz="1200" b="0" dirty="0">
                <a:latin typeface="Arial" panose="020B0604020202020204" pitchFamily="34" charset="0"/>
              </a:rPr>
              <a:t>Fruit de saison</a:t>
            </a:r>
            <a:endParaRPr lang="fr-FR" altLang="fr-FR" sz="1200" dirty="0">
              <a:latin typeface="Arial" panose="020B0604020202020204" pitchFamily="34" charset="0"/>
            </a:endParaRPr>
          </a:p>
        </p:txBody>
      </p:sp>
      <p:sp>
        <p:nvSpPr>
          <p:cNvPr id="7172" name="Text Box 4">
            <a:extLst>
              <a:ext uri="{FF2B5EF4-FFF2-40B4-BE49-F238E27FC236}">
                <a16:creationId xmlns:a16="http://schemas.microsoft.com/office/drawing/2014/main" id="{15426C3F-7A36-4FA9-B5E8-D55ED29AF4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9718" y="2262982"/>
            <a:ext cx="1933575" cy="381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2" tIns="49782" rIns="99562" bIns="49782"/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fr-FR" altLang="fr-FR" sz="1200" b="0" dirty="0">
                <a:latin typeface="Arial" panose="020B0604020202020204" pitchFamily="34" charset="0"/>
              </a:rPr>
              <a:t>Tomates</a:t>
            </a:r>
            <a:r>
              <a:rPr lang="fr-FR" altLang="fr-FR" sz="1600" b="0" dirty="0">
                <a:latin typeface="Arial" panose="020B0604020202020204" pitchFamily="34" charset="0"/>
              </a:rPr>
              <a:t> </a:t>
            </a:r>
          </a:p>
          <a:p>
            <a:pPr>
              <a:spcBef>
                <a:spcPct val="50000"/>
              </a:spcBef>
              <a:defRPr/>
            </a:pPr>
            <a:r>
              <a:rPr lang="fr-FR" altLang="fr-FR" sz="1200" b="0" i="1" dirty="0">
                <a:latin typeface="Arial" panose="020B0604020202020204" pitchFamily="34" charset="0"/>
              </a:rPr>
              <a:t>Vinaigrette</a:t>
            </a:r>
          </a:p>
          <a:p>
            <a:pPr>
              <a:spcBef>
                <a:spcPct val="50000"/>
              </a:spcBef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fr-FR" altLang="fr-FR" sz="1200" b="0" dirty="0">
                <a:latin typeface="Arial" panose="020B0604020202020204" pitchFamily="34" charset="0"/>
              </a:rPr>
              <a:t>Hachis de lentilles corail et purée de carottes </a:t>
            </a:r>
          </a:p>
          <a:p>
            <a:pPr>
              <a:spcBef>
                <a:spcPct val="50000"/>
              </a:spcBef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fr-FR" altLang="fr-FR" sz="1200" b="0" dirty="0">
                <a:latin typeface="Arial" panose="020B0604020202020204" pitchFamily="34" charset="0"/>
              </a:rPr>
              <a:t>Gâteau basque </a:t>
            </a:r>
          </a:p>
        </p:txBody>
      </p:sp>
      <p:sp>
        <p:nvSpPr>
          <p:cNvPr id="7173" name="Text Box 5">
            <a:extLst>
              <a:ext uri="{FF2B5EF4-FFF2-40B4-BE49-F238E27FC236}">
                <a16:creationId xmlns:a16="http://schemas.microsoft.com/office/drawing/2014/main" id="{C8EEA2E0-4678-47E1-8BEE-C969AF74E8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0888" y="2177257"/>
            <a:ext cx="1873250" cy="3814762"/>
          </a:xfrm>
          <a:prstGeom prst="rect">
            <a:avLst/>
          </a:prstGeom>
          <a:noFill/>
          <a:ln>
            <a:noFill/>
          </a:ln>
        </p:spPr>
        <p:txBody>
          <a:bodyPr lIns="99562" tIns="49782" rIns="99562" bIns="49782"/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fr-FR" altLang="fr-FR" sz="1200" b="0" dirty="0">
                <a:latin typeface="Arial" panose="020B0604020202020204" pitchFamily="34" charset="0"/>
              </a:rPr>
              <a:t>Concombres sauce fromage blanc menthe</a:t>
            </a:r>
          </a:p>
          <a:p>
            <a:pPr>
              <a:spcBef>
                <a:spcPct val="50000"/>
              </a:spcBef>
              <a:defRPr/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fr-FR" altLang="fr-FR" sz="1200" b="0" dirty="0">
                <a:latin typeface="Arial" panose="020B0604020202020204" pitchFamily="34" charset="0"/>
              </a:rPr>
              <a:t>Omelette       sauce tomate</a:t>
            </a:r>
          </a:p>
          <a:p>
            <a:pPr>
              <a:spcBef>
                <a:spcPct val="50000"/>
              </a:spcBef>
              <a:defRPr/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fr-FR" altLang="fr-FR" sz="1200" b="0" dirty="0">
                <a:latin typeface="Arial" panose="020B0604020202020204" pitchFamily="34" charset="0"/>
              </a:rPr>
              <a:t>Pennes       semi complète  et emmental râpé</a:t>
            </a:r>
          </a:p>
          <a:p>
            <a:pPr>
              <a:spcBef>
                <a:spcPct val="50000"/>
              </a:spcBef>
              <a:defRPr/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defRPr/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fr-FR" altLang="fr-FR" sz="1200" b="0" dirty="0">
                <a:latin typeface="Arial" panose="020B0604020202020204" pitchFamily="34" charset="0"/>
              </a:rPr>
              <a:t>Purée de pommes</a:t>
            </a:r>
          </a:p>
        </p:txBody>
      </p:sp>
      <p:sp>
        <p:nvSpPr>
          <p:cNvPr id="7174" name="Text Box 15">
            <a:extLst>
              <a:ext uri="{FF2B5EF4-FFF2-40B4-BE49-F238E27FC236}">
                <a16:creationId xmlns:a16="http://schemas.microsoft.com/office/drawing/2014/main" id="{4AFCD0A2-ED8F-4568-941F-C53920ACA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313" y="2268538"/>
            <a:ext cx="1868487" cy="381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2" tIns="49782" rIns="99562" bIns="49782"/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>
              <a:spcBef>
                <a:spcPct val="50000"/>
              </a:spcBef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fr-FR" altLang="fr-FR" sz="1200" b="0" dirty="0">
                <a:latin typeface="Arial" panose="020B0604020202020204" pitchFamily="34" charset="0"/>
              </a:rPr>
              <a:t>Sauté de dinde      sauce au romarin</a:t>
            </a:r>
          </a:p>
          <a:p>
            <a:pPr>
              <a:spcBef>
                <a:spcPct val="50000"/>
              </a:spcBef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fr-FR" altLang="fr-FR" sz="1200" b="0" dirty="0">
                <a:latin typeface="Arial" panose="020B0604020202020204" pitchFamily="34" charset="0"/>
              </a:rPr>
              <a:t>Semoule </a:t>
            </a:r>
          </a:p>
          <a:p>
            <a:pPr>
              <a:spcBef>
                <a:spcPct val="50000"/>
              </a:spcBef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fr-FR" altLang="fr-FR" sz="1200" b="0" dirty="0">
                <a:latin typeface="Arial" panose="020B0604020202020204" pitchFamily="34" charset="0"/>
              </a:rPr>
              <a:t>Yaourt aromatisé </a:t>
            </a:r>
          </a:p>
          <a:p>
            <a:pPr>
              <a:spcBef>
                <a:spcPct val="50000"/>
              </a:spcBef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fr-FR" altLang="fr-FR" sz="1200" b="0" dirty="0">
                <a:latin typeface="Arial" panose="020B0604020202020204" pitchFamily="34" charset="0"/>
              </a:rPr>
              <a:t>Fruit de saison</a:t>
            </a:r>
            <a:endParaRPr lang="fr-FR" altLang="fr-FR" sz="1200" dirty="0">
              <a:latin typeface="Arial" panose="020B0604020202020204" pitchFamily="34" charset="0"/>
            </a:endParaRPr>
          </a:p>
        </p:txBody>
      </p:sp>
      <p:pic>
        <p:nvPicPr>
          <p:cNvPr id="7175" name="Image 14">
            <a:extLst>
              <a:ext uri="{FF2B5EF4-FFF2-40B4-BE49-F238E27FC236}">
                <a16:creationId xmlns:a16="http://schemas.microsoft.com/office/drawing/2014/main" id="{43AF0ECD-971E-4BE7-89F3-622AD0E83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7846" y="3444764"/>
            <a:ext cx="2667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66" descr="Picto seul-Peche Responsable">
            <a:extLst>
              <a:ext uri="{FF2B5EF4-FFF2-40B4-BE49-F238E27FC236}">
                <a16:creationId xmlns:a16="http://schemas.microsoft.com/office/drawing/2014/main" id="{762F7510-984D-486E-866B-BD272D9F1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3044825"/>
            <a:ext cx="22066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Text Box 15">
            <a:extLst>
              <a:ext uri="{FF2B5EF4-FFF2-40B4-BE49-F238E27FC236}">
                <a16:creationId xmlns:a16="http://schemas.microsoft.com/office/drawing/2014/main" id="{6A0A6816-0108-4931-A30D-9991B1E2BF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7212" y="1924844"/>
            <a:ext cx="1873250" cy="381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2" tIns="49782" rIns="99562" bIns="49782"/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endParaRPr lang="fr-FR" altLang="fr-FR" sz="1200" b="0" dirty="0">
              <a:latin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r>
              <a:rPr lang="fr-FR" altLang="fr-FR" sz="1200" b="0" dirty="0">
                <a:latin typeface="Arial" panose="020B0604020202020204" pitchFamily="34" charset="0"/>
              </a:rPr>
              <a:t>Férie </a:t>
            </a:r>
          </a:p>
        </p:txBody>
      </p:sp>
      <p:pic>
        <p:nvPicPr>
          <p:cNvPr id="7178" name="Image 2">
            <a:extLst>
              <a:ext uri="{FF2B5EF4-FFF2-40B4-BE49-F238E27FC236}">
                <a16:creationId xmlns:a16="http://schemas.microsoft.com/office/drawing/2014/main" id="{964EEC72-05C5-4BAC-BAA9-A71A74801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4785" y="4465215"/>
            <a:ext cx="2174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Image 15">
            <a:extLst>
              <a:ext uri="{FF2B5EF4-FFF2-40B4-BE49-F238E27FC236}">
                <a16:creationId xmlns:a16="http://schemas.microsoft.com/office/drawing/2014/main" id="{5AE1923B-C6FF-4B9E-B039-F613142EF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213" y="3779838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16">
            <a:extLst>
              <a:ext uri="{FF2B5EF4-FFF2-40B4-BE49-F238E27FC236}">
                <a16:creationId xmlns:a16="http://schemas.microsoft.com/office/drawing/2014/main" id="{A6863645-CC74-4F55-8447-CF6A1CD8C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424" y="3832226"/>
            <a:ext cx="2095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 16">
            <a:extLst>
              <a:ext uri="{FF2B5EF4-FFF2-40B4-BE49-F238E27FC236}">
                <a16:creationId xmlns:a16="http://schemas.microsoft.com/office/drawing/2014/main" id="{0928F881-D0CB-4339-9435-09BF1B1F3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094" y="2268538"/>
            <a:ext cx="2095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 16">
            <a:extLst>
              <a:ext uri="{FF2B5EF4-FFF2-40B4-BE49-F238E27FC236}">
                <a16:creationId xmlns:a16="http://schemas.microsoft.com/office/drawing/2014/main" id="{687A3FFC-D03B-455C-A202-2CB615283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031" y="4681115"/>
            <a:ext cx="2095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 16">
            <a:extLst>
              <a:ext uri="{FF2B5EF4-FFF2-40B4-BE49-F238E27FC236}">
                <a16:creationId xmlns:a16="http://schemas.microsoft.com/office/drawing/2014/main" id="{399C8FC9-3749-4E31-A654-6664F9487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495" y="4428703"/>
            <a:ext cx="2095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 16">
            <a:extLst>
              <a:ext uri="{FF2B5EF4-FFF2-40B4-BE49-F238E27FC236}">
                <a16:creationId xmlns:a16="http://schemas.microsoft.com/office/drawing/2014/main" id="{DF38E990-F332-4342-AE9B-26AE37333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947" y="3698176"/>
            <a:ext cx="2095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AD6C9836-3BB6-4801-A3A6-B2E9BC72C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9506" y="2394744"/>
            <a:ext cx="2095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age 16">
            <a:extLst>
              <a:ext uri="{FF2B5EF4-FFF2-40B4-BE49-F238E27FC236}">
                <a16:creationId xmlns:a16="http://schemas.microsoft.com/office/drawing/2014/main" id="{D078CC86-065E-4DA5-8C80-5532E6CD2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650" y="3022858"/>
            <a:ext cx="2095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Image 16">
            <a:extLst>
              <a:ext uri="{FF2B5EF4-FFF2-40B4-BE49-F238E27FC236}">
                <a16:creationId xmlns:a16="http://schemas.microsoft.com/office/drawing/2014/main" id="{0C9F7EE3-3C8D-4B68-95D1-DBCA207D6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669" y="4787829"/>
            <a:ext cx="2095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mage 15">
            <a:extLst>
              <a:ext uri="{FF2B5EF4-FFF2-40B4-BE49-F238E27FC236}">
                <a16:creationId xmlns:a16="http://schemas.microsoft.com/office/drawing/2014/main" id="{E8E945FF-3BF9-480E-B562-EBF2ED8DF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894" y="2917290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33">
            <a:extLst>
              <a:ext uri="{FF2B5EF4-FFF2-40B4-BE49-F238E27FC236}">
                <a16:creationId xmlns:a16="http://schemas.microsoft.com/office/drawing/2014/main" id="{6D744062-8245-4262-9A06-A063A5CDE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180975"/>
            <a:ext cx="4465637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r>
              <a:rPr lang="fr-FR" altLang="fr-FR" sz="2400" b="0" dirty="0">
                <a:solidFill>
                  <a:srgbClr val="000000"/>
                </a:solidFill>
                <a:latin typeface="Arial" panose="020B0604020202020204" pitchFamily="34" charset="0"/>
              </a:rPr>
              <a:t>Menus de la</a:t>
            </a:r>
          </a:p>
          <a:p>
            <a:r>
              <a:rPr lang="fr-FR" altLang="fr-FR" sz="2400" b="0" dirty="0">
                <a:solidFill>
                  <a:srgbClr val="000000"/>
                </a:solidFill>
                <a:latin typeface="Arial" panose="020B0604020202020204" pitchFamily="34" charset="0"/>
              </a:rPr>
              <a:t>Semaine du 22 au 26 Mai 2023</a:t>
            </a:r>
          </a:p>
        </p:txBody>
      </p:sp>
      <p:sp>
        <p:nvSpPr>
          <p:cNvPr id="8195" name="Text Box 3">
            <a:extLst>
              <a:ext uri="{FF2B5EF4-FFF2-40B4-BE49-F238E27FC236}">
                <a16:creationId xmlns:a16="http://schemas.microsoft.com/office/drawing/2014/main" id="{D27AA3EF-2267-4580-A0F7-3B6C313521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438" y="2265363"/>
            <a:ext cx="1924050" cy="374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2" tIns="49782" rIns="99562" bIns="49782"/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>
              <a:spcBef>
                <a:spcPct val="50000"/>
              </a:spcBef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fr-FR" altLang="fr-FR" sz="1200" b="0" dirty="0">
                <a:latin typeface="Arial" panose="020B0604020202020204" pitchFamily="34" charset="0"/>
              </a:rPr>
              <a:t>Nuggets de poulet </a:t>
            </a:r>
          </a:p>
          <a:p>
            <a:pPr>
              <a:spcBef>
                <a:spcPct val="50000"/>
              </a:spcBef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fr-FR" altLang="fr-FR" sz="1200" b="0" dirty="0">
                <a:latin typeface="Arial" panose="020B0604020202020204" pitchFamily="34" charset="0"/>
              </a:rPr>
              <a:t> semoule </a:t>
            </a:r>
          </a:p>
          <a:p>
            <a:pPr>
              <a:spcBef>
                <a:spcPct val="50000"/>
              </a:spcBef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fr-FR" altLang="fr-FR" sz="1200" b="0" dirty="0">
                <a:latin typeface="Arial" panose="020B0604020202020204" pitchFamily="34" charset="0"/>
              </a:rPr>
              <a:t>Bleu d’Auvergne AOP</a:t>
            </a:r>
          </a:p>
          <a:p>
            <a:pPr>
              <a:spcBef>
                <a:spcPct val="50000"/>
              </a:spcBef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r>
              <a:rPr lang="fr-FR" altLang="fr-FR" sz="1200" b="0" dirty="0">
                <a:latin typeface="Arial" panose="020B0604020202020204" pitchFamily="34" charset="0"/>
              </a:rPr>
              <a:t>Fruit de saison</a:t>
            </a:r>
            <a:endParaRPr lang="fr-FR" altLang="fr-FR" sz="12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fr-FR" altLang="fr-FR" sz="1200" b="0" dirty="0">
              <a:latin typeface="Arial" panose="020B0604020202020204" pitchFamily="34" charset="0"/>
            </a:endParaRPr>
          </a:p>
        </p:txBody>
      </p:sp>
      <p:sp>
        <p:nvSpPr>
          <p:cNvPr id="8196" name="Text Box 4">
            <a:extLst>
              <a:ext uri="{FF2B5EF4-FFF2-40B4-BE49-F238E27FC236}">
                <a16:creationId xmlns:a16="http://schemas.microsoft.com/office/drawing/2014/main" id="{CBD2C005-F163-4B16-A49A-7428765996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6588" y="2230438"/>
            <a:ext cx="18669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2" tIns="49782" rIns="99562" bIns="49782"/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r>
              <a:rPr lang="fr-FR" altLang="fr-FR" sz="1200" b="0" dirty="0">
                <a:latin typeface="Arial" panose="020B0604020202020204" pitchFamily="34" charset="0"/>
              </a:rPr>
              <a:t>Carottes râpées  oignons frits vinaigrette et dés de cantal AOP</a:t>
            </a: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r>
              <a:rPr lang="fr-FR" altLang="fr-FR" sz="1200" b="0" dirty="0">
                <a:latin typeface="Arial" panose="020B0604020202020204" pitchFamily="34" charset="0"/>
              </a:rPr>
              <a:t>Rôti de bœuf      au jus</a:t>
            </a: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endParaRPr lang="fr-FR" altLang="fr-FR" sz="1200" b="0">
              <a:latin typeface="Arial" panose="020B0604020202020204" pitchFamily="34" charset="0"/>
            </a:endParaRPr>
          </a:p>
          <a:p>
            <a:r>
              <a:rPr lang="fr-FR" altLang="fr-FR" sz="1200" b="0">
                <a:latin typeface="Arial" panose="020B0604020202020204" pitchFamily="34" charset="0"/>
              </a:rPr>
              <a:t>Purée </a:t>
            </a:r>
            <a:r>
              <a:rPr lang="fr-FR" altLang="fr-FR" sz="1200" b="0" dirty="0">
                <a:latin typeface="Arial" panose="020B0604020202020204" pitchFamily="34" charset="0"/>
              </a:rPr>
              <a:t>de pommes de terre </a:t>
            </a: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r>
              <a:rPr lang="fr-FR" altLang="fr-FR" sz="1200" b="0" dirty="0">
                <a:latin typeface="Arial" panose="020B0604020202020204" pitchFamily="34" charset="0"/>
              </a:rPr>
              <a:t> </a:t>
            </a: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r>
              <a:rPr lang="fr-FR" altLang="fr-FR" sz="1200" b="0" dirty="0">
                <a:latin typeface="Arial" panose="020B0604020202020204" pitchFamily="34" charset="0"/>
              </a:rPr>
              <a:t>Smoothie pomme pêche </a:t>
            </a:r>
            <a:endParaRPr lang="fr-FR" altLang="fr-FR" sz="1200" dirty="0">
              <a:latin typeface="Arial" panose="020B0604020202020204" pitchFamily="34" charset="0"/>
            </a:endParaRPr>
          </a:p>
        </p:txBody>
      </p:sp>
      <p:sp>
        <p:nvSpPr>
          <p:cNvPr id="8197" name="Text Box 5">
            <a:extLst>
              <a:ext uri="{FF2B5EF4-FFF2-40B4-BE49-F238E27FC236}">
                <a16:creationId xmlns:a16="http://schemas.microsoft.com/office/drawing/2014/main" id="{B1DE42D0-90AC-4FF8-B173-8599AE38F7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9613" y="2268538"/>
            <a:ext cx="1978025" cy="381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2" tIns="49782" rIns="99562" bIns="49782"/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>
              <a:spcBef>
                <a:spcPct val="50000"/>
              </a:spcBef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fr-FR" altLang="fr-FR" sz="1200" b="0" dirty="0">
                <a:latin typeface="Arial" panose="020B0604020202020204" pitchFamily="34" charset="0"/>
              </a:rPr>
              <a:t>Colin d’Alaska portion filets sauce basilic</a:t>
            </a:r>
          </a:p>
          <a:p>
            <a:pPr>
              <a:spcBef>
                <a:spcPct val="50000"/>
              </a:spcBef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fr-FR" altLang="fr-FR" sz="1200" b="0" dirty="0">
                <a:latin typeface="Arial" panose="020B0604020202020204" pitchFamily="34" charset="0"/>
              </a:rPr>
              <a:t>Épinards branches </a:t>
            </a:r>
          </a:p>
          <a:p>
            <a:pPr>
              <a:spcBef>
                <a:spcPct val="50000"/>
              </a:spcBef>
            </a:pPr>
            <a:r>
              <a:rPr lang="fr-FR" altLang="fr-FR" sz="1200" b="0" dirty="0">
                <a:latin typeface="Arial" panose="020B0604020202020204" pitchFamily="34" charset="0"/>
              </a:rPr>
              <a:t>et riz </a:t>
            </a:r>
          </a:p>
          <a:p>
            <a:pPr>
              <a:spcBef>
                <a:spcPct val="50000"/>
              </a:spcBef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fr-FR" altLang="fr-FR" sz="1200" b="0" dirty="0">
                <a:latin typeface="Arial" panose="020B0604020202020204" pitchFamily="34" charset="0"/>
              </a:rPr>
              <a:t>Mimolette </a:t>
            </a:r>
          </a:p>
          <a:p>
            <a:pPr>
              <a:spcBef>
                <a:spcPct val="50000"/>
              </a:spcBef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r>
              <a:rPr lang="fr-FR" altLang="fr-FR" sz="1200" b="0" dirty="0">
                <a:latin typeface="Arial" panose="020B0604020202020204" pitchFamily="34" charset="0"/>
              </a:rPr>
              <a:t>Fruit de saison</a:t>
            </a:r>
            <a:endParaRPr lang="fr-FR" altLang="fr-FR" sz="1200" dirty="0">
              <a:latin typeface="Arial" panose="020B0604020202020204" pitchFamily="34" charset="0"/>
            </a:endParaRPr>
          </a:p>
        </p:txBody>
      </p:sp>
      <p:sp>
        <p:nvSpPr>
          <p:cNvPr id="8198" name="Text Box 15">
            <a:extLst>
              <a:ext uri="{FF2B5EF4-FFF2-40B4-BE49-F238E27FC236}">
                <a16:creationId xmlns:a16="http://schemas.microsoft.com/office/drawing/2014/main" id="{92572004-EEEC-4733-9070-7EF3A9627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900" y="2339975"/>
            <a:ext cx="1800225" cy="381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2" tIns="49782" rIns="99562" bIns="49782"/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sz="1200" b="0" dirty="0">
                <a:latin typeface="Arial" panose="020B0604020202020204" pitchFamily="34" charset="0"/>
              </a:rPr>
              <a:t>Tomates       </a:t>
            </a:r>
            <a:r>
              <a:rPr lang="fr-FR" altLang="fr-FR" b="0" i="1" dirty="0">
                <a:latin typeface="Arial" panose="020B0604020202020204" pitchFamily="34" charset="0"/>
              </a:rPr>
              <a:t>vinaigrette</a:t>
            </a: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fr-FR" altLang="fr-FR" sz="1200" b="0" dirty="0">
                <a:latin typeface="Arial" panose="020B0604020202020204" pitchFamily="34" charset="0"/>
              </a:rPr>
              <a:t>Sauté de porc </a:t>
            </a:r>
          </a:p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S/p: Sauté de dinde</a:t>
            </a:r>
          </a:p>
          <a:p>
            <a:r>
              <a:rPr lang="fr-FR" altLang="fr-FR" sz="1200" b="0" dirty="0">
                <a:latin typeface="Arial" panose="020B0604020202020204" pitchFamily="34" charset="0"/>
              </a:rPr>
              <a:t>sauce aux olives </a:t>
            </a:r>
          </a:p>
          <a:p>
            <a:endParaRPr lang="fr-FR" altLang="fr-FR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altLang="fr-FR" sz="1200" b="0" dirty="0">
                <a:latin typeface="Arial" panose="020B0604020202020204" pitchFamily="34" charset="0"/>
              </a:rPr>
              <a:t>Lentilles </a:t>
            </a: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fr-FR" altLang="fr-FR" sz="1200" b="0" dirty="0">
                <a:latin typeface="Arial" panose="020B0604020202020204" pitchFamily="34" charset="0"/>
              </a:rPr>
              <a:t>Lacté saveur chocolat</a:t>
            </a:r>
            <a:endParaRPr lang="fr-FR" altLang="fr-FR" sz="1200" dirty="0">
              <a:latin typeface="Arial" panose="020B0604020202020204" pitchFamily="34" charset="0"/>
            </a:endParaRPr>
          </a:p>
        </p:txBody>
      </p:sp>
      <p:pic>
        <p:nvPicPr>
          <p:cNvPr id="8199" name="Picture 23">
            <a:extLst>
              <a:ext uri="{FF2B5EF4-FFF2-40B4-BE49-F238E27FC236}">
                <a16:creationId xmlns:a16="http://schemas.microsoft.com/office/drawing/2014/main" id="{F8CFC723-AF59-4A1E-9B6C-8FDF9F87F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" t="9329" r="84578" b="25378"/>
          <a:stretch>
            <a:fillRect/>
          </a:stretch>
        </p:blipFill>
        <p:spPr bwMode="auto">
          <a:xfrm>
            <a:off x="7572375" y="1547813"/>
            <a:ext cx="638175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Rectangle 1">
            <a:extLst>
              <a:ext uri="{FF2B5EF4-FFF2-40B4-BE49-F238E27FC236}">
                <a16:creationId xmlns:a16="http://schemas.microsoft.com/office/drawing/2014/main" id="{FD83D581-63A1-4712-A0D3-3D1EDD32B0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3863" y="1873250"/>
            <a:ext cx="7985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r>
              <a:rPr lang="fr-FR" altLang="fr-FR" sz="1200">
                <a:latin typeface="Arial" panose="020B0604020202020204" pitchFamily="34" charset="0"/>
              </a:rPr>
              <a:t>Le Crête</a:t>
            </a:r>
          </a:p>
          <a:p>
            <a:endParaRPr lang="fr-FR" altLang="fr-FR" sz="120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8201" name="Text Box 5">
            <a:extLst>
              <a:ext uri="{FF2B5EF4-FFF2-40B4-BE49-F238E27FC236}">
                <a16:creationId xmlns:a16="http://schemas.microsoft.com/office/drawing/2014/main" id="{676415F6-ABCD-48F1-AB27-EE9EE7048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1588" y="2265363"/>
            <a:ext cx="1978025" cy="353218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2" tIns="49782" rIns="99562" bIns="49782"/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sz="1200" b="0" dirty="0">
                <a:latin typeface="Arial" panose="020B0604020202020204" pitchFamily="34" charset="0"/>
              </a:rPr>
              <a:t>Salade verte       et noix vinaigrette à l’huile d’olive </a:t>
            </a:r>
          </a:p>
          <a:p>
            <a:pPr>
              <a:spcBef>
                <a:spcPct val="50000"/>
              </a:spcBef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fr-FR" altLang="fr-FR" sz="1200" b="0" dirty="0">
                <a:latin typeface="Arial" panose="020B0604020202020204" pitchFamily="34" charset="0"/>
              </a:rPr>
              <a:t>Farfalles aux légumes du sud et fromage de brebis </a:t>
            </a:r>
          </a:p>
          <a:p>
            <a:pPr>
              <a:spcBef>
                <a:spcPct val="50000"/>
              </a:spcBef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r>
              <a:rPr lang="fr-FR" altLang="fr-FR" sz="1200" b="0" dirty="0">
                <a:latin typeface="Arial" panose="020B0604020202020204" pitchFamily="34" charset="0"/>
              </a:rPr>
              <a:t>Cake aux amandes et miel accompagnement</a:t>
            </a:r>
            <a:endParaRPr lang="fr-FR" altLang="fr-FR" sz="1200" dirty="0">
              <a:latin typeface="Arial" panose="020B0604020202020204" pitchFamily="34" charset="0"/>
            </a:endParaRPr>
          </a:p>
        </p:txBody>
      </p:sp>
      <p:pic>
        <p:nvPicPr>
          <p:cNvPr id="8202" name="Picture 66" descr="Picto seul-Peche Responsable">
            <a:extLst>
              <a:ext uri="{FF2B5EF4-FFF2-40B4-BE49-F238E27FC236}">
                <a16:creationId xmlns:a16="http://schemas.microsoft.com/office/drawing/2014/main" id="{6C3CCFA6-0685-4064-AA39-23FC6AEBA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6169" y="3081337"/>
            <a:ext cx="22066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Image 2">
            <a:extLst>
              <a:ext uri="{FF2B5EF4-FFF2-40B4-BE49-F238E27FC236}">
                <a16:creationId xmlns:a16="http://schemas.microsoft.com/office/drawing/2014/main" id="{A576A14A-4903-438C-A13C-5EBA025F8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613" y="3100388"/>
            <a:ext cx="2635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5">
            <a:extLst>
              <a:ext uri="{FF2B5EF4-FFF2-40B4-BE49-F238E27FC236}">
                <a16:creationId xmlns:a16="http://schemas.microsoft.com/office/drawing/2014/main" id="{3FC1D66A-05F7-4310-8F67-BE02A093DD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446" y="3091505"/>
            <a:ext cx="3492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 16">
            <a:extLst>
              <a:ext uri="{FF2B5EF4-FFF2-40B4-BE49-F238E27FC236}">
                <a16:creationId xmlns:a16="http://schemas.microsoft.com/office/drawing/2014/main" id="{808F67C6-F90D-40C3-981C-7348EE6EB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831" y="2301818"/>
            <a:ext cx="2095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 16">
            <a:extLst>
              <a:ext uri="{FF2B5EF4-FFF2-40B4-BE49-F238E27FC236}">
                <a16:creationId xmlns:a16="http://schemas.microsoft.com/office/drawing/2014/main" id="{378C0929-EECA-4D2D-9F0E-B65976D56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676" y="3905250"/>
            <a:ext cx="2095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 16">
            <a:extLst>
              <a:ext uri="{FF2B5EF4-FFF2-40B4-BE49-F238E27FC236}">
                <a16:creationId xmlns:a16="http://schemas.microsoft.com/office/drawing/2014/main" id="{58B20BF3-9BCF-4B38-B819-62065BFEB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308" y="4157662"/>
            <a:ext cx="2095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 16">
            <a:extLst>
              <a:ext uri="{FF2B5EF4-FFF2-40B4-BE49-F238E27FC236}">
                <a16:creationId xmlns:a16="http://schemas.microsoft.com/office/drawing/2014/main" id="{16130895-14E1-416F-A2F8-0759BA711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118" y="5364807"/>
            <a:ext cx="2095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E1B5F92C-90DA-403A-BA05-9D567D5F1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825" y="2265363"/>
            <a:ext cx="2095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age 16">
            <a:extLst>
              <a:ext uri="{FF2B5EF4-FFF2-40B4-BE49-F238E27FC236}">
                <a16:creationId xmlns:a16="http://schemas.microsoft.com/office/drawing/2014/main" id="{5F599986-9C04-4AAB-AB58-E6918B4DC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0313" y="4375793"/>
            <a:ext cx="2095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Image 15">
            <a:extLst>
              <a:ext uri="{FF2B5EF4-FFF2-40B4-BE49-F238E27FC236}">
                <a16:creationId xmlns:a16="http://schemas.microsoft.com/office/drawing/2014/main" id="{BF52E2BB-B11F-44C3-92CC-500AB38E0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521" y="4382293"/>
            <a:ext cx="377826" cy="37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mage 15">
            <a:extLst>
              <a:ext uri="{FF2B5EF4-FFF2-40B4-BE49-F238E27FC236}">
                <a16:creationId xmlns:a16="http://schemas.microsoft.com/office/drawing/2014/main" id="{B450FA7C-3261-4E12-9A77-E8401759A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561" y="4777250"/>
            <a:ext cx="353894" cy="353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mage 24">
            <a:extLst>
              <a:ext uri="{FF2B5EF4-FFF2-40B4-BE49-F238E27FC236}">
                <a16:creationId xmlns:a16="http://schemas.microsoft.com/office/drawing/2014/main" id="{27F214FE-79D9-41BC-B4BD-7B1386621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438" y="4450556"/>
            <a:ext cx="2381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Image 24">
            <a:extLst>
              <a:ext uri="{FF2B5EF4-FFF2-40B4-BE49-F238E27FC236}">
                <a16:creationId xmlns:a16="http://schemas.microsoft.com/office/drawing/2014/main" id="{23D380C2-C4D3-4C7D-985D-0484B7064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720" y="2663362"/>
            <a:ext cx="2381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83F9C81C-F35D-4D48-99C2-ED63BC7C7D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019" y="3193711"/>
            <a:ext cx="202594" cy="202594"/>
          </a:xfrm>
          <a:prstGeom prst="rect">
            <a:avLst/>
          </a:prstGeom>
        </p:spPr>
      </p:pic>
      <p:pic>
        <p:nvPicPr>
          <p:cNvPr id="24" name="Image 5">
            <a:extLst>
              <a:ext uri="{FF2B5EF4-FFF2-40B4-BE49-F238E27FC236}">
                <a16:creationId xmlns:a16="http://schemas.microsoft.com/office/drawing/2014/main" id="{3E61CB50-177B-455D-9B08-36BD5E9F3F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183" y="3228905"/>
            <a:ext cx="3492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98C48A99-A66C-4761-9F4D-920CB29D02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744" y="3100388"/>
            <a:ext cx="252412" cy="25241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33">
            <a:extLst>
              <a:ext uri="{FF2B5EF4-FFF2-40B4-BE49-F238E27FC236}">
                <a16:creationId xmlns:a16="http://schemas.microsoft.com/office/drawing/2014/main" id="{9DC5A9B4-78E0-4D10-B6E6-EDC755484D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108223"/>
            <a:ext cx="5032375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r>
              <a:rPr lang="fr-FR" altLang="fr-FR" sz="2400" b="0" dirty="0">
                <a:solidFill>
                  <a:srgbClr val="000000"/>
                </a:solidFill>
                <a:latin typeface="Arial" panose="020B0604020202020204" pitchFamily="34" charset="0"/>
              </a:rPr>
              <a:t>Menus de la</a:t>
            </a:r>
          </a:p>
          <a:p>
            <a:r>
              <a:rPr lang="fr-FR" altLang="fr-FR" sz="2400" b="0" dirty="0">
                <a:solidFill>
                  <a:srgbClr val="000000"/>
                </a:solidFill>
                <a:latin typeface="Arial" panose="020B0604020202020204" pitchFamily="34" charset="0"/>
              </a:rPr>
              <a:t>Semaine du 29 mai au 02 juin 2023</a:t>
            </a:r>
          </a:p>
        </p:txBody>
      </p:sp>
      <p:sp>
        <p:nvSpPr>
          <p:cNvPr id="9219" name="Text Box 3">
            <a:extLst>
              <a:ext uri="{FF2B5EF4-FFF2-40B4-BE49-F238E27FC236}">
                <a16:creationId xmlns:a16="http://schemas.microsoft.com/office/drawing/2014/main" id="{77D3F487-0C6A-46DD-97EA-72BF6AD3A3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1825" y="2265363"/>
            <a:ext cx="1941513" cy="381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2" tIns="49782" rIns="99562" bIns="49782"/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>
              <a:spcBef>
                <a:spcPct val="50000"/>
              </a:spcBef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fr-FR" altLang="fr-FR" sz="1200" b="0" dirty="0">
                <a:latin typeface="Arial" panose="020B0604020202020204" pitchFamily="34" charset="0"/>
              </a:rPr>
              <a:t>Saucisse de Toulouse</a:t>
            </a:r>
          </a:p>
          <a:p>
            <a:pPr>
              <a:spcBef>
                <a:spcPct val="50000"/>
              </a:spcBef>
            </a:pPr>
            <a:r>
              <a:rPr lang="fr-FR" altLang="fr-FR" sz="1200" b="0" dirty="0">
                <a:latin typeface="Arial" panose="020B0604020202020204" pitchFamily="34" charset="0"/>
              </a:rPr>
              <a:t>S/P: Saucisse de volaille type Francfort</a:t>
            </a:r>
          </a:p>
          <a:p>
            <a:pPr>
              <a:spcBef>
                <a:spcPct val="50000"/>
              </a:spcBef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fr-FR" altLang="fr-FR" sz="1200" b="0" dirty="0">
                <a:latin typeface="Arial" panose="020B0604020202020204" pitchFamily="34" charset="0"/>
              </a:rPr>
              <a:t>Haricots blancs coco sauce tomate </a:t>
            </a:r>
          </a:p>
          <a:p>
            <a:pPr>
              <a:spcBef>
                <a:spcPct val="50000"/>
              </a:spcBef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r>
              <a:rPr lang="fr-FR" altLang="fr-FR" sz="1200" b="0" dirty="0">
                <a:latin typeface="Arial" panose="020B0604020202020204" pitchFamily="34" charset="0"/>
              </a:rPr>
              <a:t>Fromage frais petit cotentin</a:t>
            </a:r>
          </a:p>
          <a:p>
            <a:pPr>
              <a:spcBef>
                <a:spcPct val="50000"/>
              </a:spcBef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fr-FR" altLang="fr-FR" sz="1200" b="0" dirty="0">
                <a:latin typeface="Arial" panose="020B0604020202020204" pitchFamily="34" charset="0"/>
              </a:rPr>
              <a:t>Fruit de saison</a:t>
            </a:r>
          </a:p>
        </p:txBody>
      </p:sp>
      <p:sp>
        <p:nvSpPr>
          <p:cNvPr id="9220" name="Text Box 5">
            <a:extLst>
              <a:ext uri="{FF2B5EF4-FFF2-40B4-BE49-F238E27FC236}">
                <a16:creationId xmlns:a16="http://schemas.microsoft.com/office/drawing/2014/main" id="{522A1B5C-461A-45CB-BAC0-A4F3DF698A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0563" y="2235200"/>
            <a:ext cx="1841500" cy="381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2" tIns="49782" rIns="99562" bIns="49782"/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r>
              <a:rPr lang="fr-FR" altLang="fr-FR" sz="1200" b="0" dirty="0">
                <a:latin typeface="Arial" panose="020B0604020202020204" pitchFamily="34" charset="0"/>
              </a:rPr>
              <a:t>Salade de </a:t>
            </a:r>
            <a:r>
              <a:rPr lang="fr-FR" altLang="fr-FR" sz="1200" b="0" dirty="0" err="1">
                <a:latin typeface="Arial" panose="020B0604020202020204" pitchFamily="34" charset="0"/>
              </a:rPr>
              <a:t>risetti</a:t>
            </a:r>
            <a:r>
              <a:rPr lang="fr-FR" altLang="fr-FR" sz="1200" b="0" dirty="0">
                <a:latin typeface="Arial" panose="020B0604020202020204" pitchFamily="34" charset="0"/>
              </a:rPr>
              <a:t> aux légumes et dés de mimolette</a:t>
            </a:r>
          </a:p>
          <a:p>
            <a:pPr>
              <a:spcBef>
                <a:spcPct val="50000"/>
              </a:spcBef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Sauté de bœuf       sauce au caramel</a:t>
            </a:r>
          </a:p>
          <a:p>
            <a:pPr>
              <a:spcBef>
                <a:spcPct val="50000"/>
              </a:spcBef>
            </a:pPr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Courgettes persillées</a:t>
            </a:r>
          </a:p>
          <a:p>
            <a:pPr>
              <a:spcBef>
                <a:spcPct val="50000"/>
              </a:spcBef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fr-FR" altLang="fr-FR" sz="1200" b="0" dirty="0">
                <a:latin typeface="Arial" panose="020B0604020202020204" pitchFamily="34" charset="0"/>
              </a:rPr>
              <a:t>Fruit de saison</a:t>
            </a:r>
          </a:p>
        </p:txBody>
      </p:sp>
      <p:sp>
        <p:nvSpPr>
          <p:cNvPr id="9221" name="Text Box 22">
            <a:extLst>
              <a:ext uri="{FF2B5EF4-FFF2-40B4-BE49-F238E27FC236}">
                <a16:creationId xmlns:a16="http://schemas.microsoft.com/office/drawing/2014/main" id="{49461398-A5B7-4309-81CE-7FCEEBEA4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3338" y="2265363"/>
            <a:ext cx="1900237" cy="3814762"/>
          </a:xfrm>
          <a:prstGeom prst="rect">
            <a:avLst/>
          </a:prstGeom>
          <a:noFill/>
          <a:ln>
            <a:noFill/>
          </a:ln>
        </p:spPr>
        <p:txBody>
          <a:bodyPr lIns="99562" tIns="49782" rIns="99562" bIns="49782"/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>
              <a:defRPr/>
            </a:pPr>
            <a:r>
              <a:rPr lang="fr-FR" altLang="fr-FR" sz="1200" b="0" dirty="0">
                <a:latin typeface="Arial" panose="020B0604020202020204" pitchFamily="34" charset="0"/>
              </a:rPr>
              <a:t>Salade coleslaw </a:t>
            </a:r>
          </a:p>
          <a:p>
            <a:pPr>
              <a:defRPr/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defRPr/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defRPr/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defRPr/>
            </a:pPr>
            <a:r>
              <a:rPr lang="fr-FR" altLang="fr-FR" sz="1200" b="0" dirty="0">
                <a:latin typeface="Arial" panose="020B0604020202020204" pitchFamily="34" charset="0"/>
              </a:rPr>
              <a:t>Pain de poisson (</a:t>
            </a:r>
            <a:r>
              <a:rPr lang="fr-FR" altLang="fr-FR" sz="1050" b="0" i="1" dirty="0">
                <a:latin typeface="Arial" panose="020B0604020202020204" pitchFamily="34" charset="0"/>
              </a:rPr>
              <a:t>dés de colin d’Alaska        ) </a:t>
            </a:r>
            <a:r>
              <a:rPr lang="fr-FR" altLang="fr-FR" sz="1200" b="0" dirty="0">
                <a:latin typeface="Arial" panose="020B0604020202020204" pitchFamily="34" charset="0"/>
              </a:rPr>
              <a:t>sauce tomate</a:t>
            </a:r>
          </a:p>
          <a:p>
            <a:pPr>
              <a:defRPr/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defRPr/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defRPr/>
            </a:pPr>
            <a:r>
              <a:rPr lang="fr-FR" altLang="fr-FR" sz="1200" b="0" dirty="0">
                <a:latin typeface="Arial" panose="020B0604020202020204" pitchFamily="34" charset="0"/>
              </a:rPr>
              <a:t>Riz </a:t>
            </a:r>
          </a:p>
          <a:p>
            <a:pPr>
              <a:defRPr/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defRPr/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defRPr/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defRPr/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fr-FR" altLang="fr-FR" sz="1200" b="0" dirty="0">
                <a:latin typeface="Arial" panose="020B0604020202020204" pitchFamily="34" charset="0"/>
              </a:rPr>
              <a:t>Iles flottantes caramel crème anglaise aux amandes grillées</a:t>
            </a:r>
            <a:endParaRPr lang="fr-FR" altLang="fr-FR" sz="1200" dirty="0">
              <a:latin typeface="Arial" panose="020B0604020202020204" pitchFamily="34" charset="0"/>
            </a:endParaRPr>
          </a:p>
        </p:txBody>
      </p:sp>
      <p:sp>
        <p:nvSpPr>
          <p:cNvPr id="9222" name="Text Box 4">
            <a:extLst>
              <a:ext uri="{FF2B5EF4-FFF2-40B4-BE49-F238E27FC236}">
                <a16:creationId xmlns:a16="http://schemas.microsoft.com/office/drawing/2014/main" id="{8D95EC8C-C1CB-40E8-ADFF-7715EF5C4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1900" y="2265363"/>
            <a:ext cx="1941513" cy="381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2" tIns="49782" rIns="99562" bIns="49782"/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r>
              <a:rPr lang="fr-FR" altLang="fr-FR" sz="1200" b="0" dirty="0">
                <a:latin typeface="Arial" panose="020B0604020202020204" pitchFamily="34" charset="0"/>
              </a:rPr>
              <a:t>Radis beurre </a:t>
            </a:r>
            <a:endParaRPr lang="fr-FR" altLang="fr-FR" b="0" i="1" dirty="0">
              <a:latin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r>
              <a:rPr lang="fr-FR" altLang="fr-FR" sz="1200" b="0" dirty="0">
                <a:latin typeface="Arial" panose="020B0604020202020204" pitchFamily="34" charset="0"/>
              </a:rPr>
              <a:t>Quenelles sauce mornay</a:t>
            </a: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r>
              <a:rPr lang="fr-FR" altLang="fr-FR" sz="1200" b="0" dirty="0">
                <a:latin typeface="Arial" panose="020B0604020202020204" pitchFamily="34" charset="0"/>
              </a:rPr>
              <a:t>Petits pois et pommes de terre </a:t>
            </a: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r>
              <a:rPr lang="fr-FR" altLang="fr-FR" sz="1200" b="0" dirty="0">
                <a:latin typeface="Arial" panose="020B0604020202020204" pitchFamily="34" charset="0"/>
              </a:rPr>
              <a:t>Yaourt aromatisé </a:t>
            </a: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</a:endParaRPr>
          </a:p>
        </p:txBody>
      </p:sp>
      <p:pic>
        <p:nvPicPr>
          <p:cNvPr id="9223" name="Picture 66" descr="Picto seul-Peche Responsable">
            <a:extLst>
              <a:ext uri="{FF2B5EF4-FFF2-40B4-BE49-F238E27FC236}">
                <a16:creationId xmlns:a16="http://schemas.microsoft.com/office/drawing/2014/main" id="{A2286832-A5E7-41E8-8AD2-300464F84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663" y="3205163"/>
            <a:ext cx="2444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Text Box 15">
            <a:extLst>
              <a:ext uri="{FF2B5EF4-FFF2-40B4-BE49-F238E27FC236}">
                <a16:creationId xmlns:a16="http://schemas.microsoft.com/office/drawing/2014/main" id="{BED8B3AC-78F4-4E30-BA2E-B14BC72B31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2265363"/>
            <a:ext cx="1873250" cy="381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2" tIns="49782" rIns="99562" bIns="49782"/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endParaRPr lang="fr-FR" altLang="fr-FR" sz="1200" b="0">
              <a:latin typeface="Arial" panose="020B0604020202020204" pitchFamily="34" charset="0"/>
            </a:endParaRPr>
          </a:p>
          <a:p>
            <a:endParaRPr lang="fr-FR" altLang="fr-FR" sz="1200" b="0">
              <a:latin typeface="Arial" panose="020B0604020202020204" pitchFamily="34" charset="0"/>
            </a:endParaRPr>
          </a:p>
          <a:p>
            <a:endParaRPr lang="fr-FR" altLang="fr-FR" sz="1200" b="0">
              <a:latin typeface="Arial" panose="020B0604020202020204" pitchFamily="34" charset="0"/>
            </a:endParaRPr>
          </a:p>
          <a:p>
            <a:endParaRPr lang="fr-FR" altLang="fr-FR" sz="1200" b="0">
              <a:latin typeface="Arial" panose="020B0604020202020204" pitchFamily="34" charset="0"/>
            </a:endParaRPr>
          </a:p>
          <a:p>
            <a:endParaRPr lang="fr-FR" altLang="fr-FR" sz="1200" b="0">
              <a:latin typeface="Arial" panose="020B0604020202020204" pitchFamily="34" charset="0"/>
            </a:endParaRPr>
          </a:p>
          <a:p>
            <a:pPr algn="ctr"/>
            <a:endParaRPr lang="fr-FR" altLang="fr-FR" sz="1200" b="0">
              <a:latin typeface="Arial" panose="020B0604020202020204" pitchFamily="34" charset="0"/>
            </a:endParaRPr>
          </a:p>
          <a:p>
            <a:pPr algn="ctr"/>
            <a:endParaRPr lang="fr-FR" altLang="fr-FR" sz="1200" b="0">
              <a:latin typeface="Arial" panose="020B0604020202020204" pitchFamily="34" charset="0"/>
            </a:endParaRPr>
          </a:p>
          <a:p>
            <a:pPr algn="ctr"/>
            <a:r>
              <a:rPr lang="fr-FR" altLang="fr-FR" sz="1200" b="0">
                <a:latin typeface="Arial" panose="020B0604020202020204" pitchFamily="34" charset="0"/>
              </a:rPr>
              <a:t>Férie </a:t>
            </a:r>
          </a:p>
        </p:txBody>
      </p:sp>
      <p:pic>
        <p:nvPicPr>
          <p:cNvPr id="9" name="Image 16">
            <a:extLst>
              <a:ext uri="{FF2B5EF4-FFF2-40B4-BE49-F238E27FC236}">
                <a16:creationId xmlns:a16="http://schemas.microsoft.com/office/drawing/2014/main" id="{D402C125-2D89-40B9-BD25-A25ADA67E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540" y="4428703"/>
            <a:ext cx="2095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16">
            <a:extLst>
              <a:ext uri="{FF2B5EF4-FFF2-40B4-BE49-F238E27FC236}">
                <a16:creationId xmlns:a16="http://schemas.microsoft.com/office/drawing/2014/main" id="{2A69F9CC-3600-4606-A458-7F0A55B32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25" y="3920332"/>
            <a:ext cx="2095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16">
            <a:extLst>
              <a:ext uri="{FF2B5EF4-FFF2-40B4-BE49-F238E27FC236}">
                <a16:creationId xmlns:a16="http://schemas.microsoft.com/office/drawing/2014/main" id="{D3E4F83E-CAE5-42F4-A467-E7723B88B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740" y="5508823"/>
            <a:ext cx="2095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16">
            <a:extLst>
              <a:ext uri="{FF2B5EF4-FFF2-40B4-BE49-F238E27FC236}">
                <a16:creationId xmlns:a16="http://schemas.microsoft.com/office/drawing/2014/main" id="{F5E8C147-810F-4E44-ACA3-548C955BC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972" y="2280225"/>
            <a:ext cx="2095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 5">
            <a:extLst>
              <a:ext uri="{FF2B5EF4-FFF2-40B4-BE49-F238E27FC236}">
                <a16:creationId xmlns:a16="http://schemas.microsoft.com/office/drawing/2014/main" id="{4D83C754-DD47-4879-AECD-5B1710C51E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643" y="3114395"/>
            <a:ext cx="3492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 16">
            <a:extLst>
              <a:ext uri="{FF2B5EF4-FFF2-40B4-BE49-F238E27FC236}">
                <a16:creationId xmlns:a16="http://schemas.microsoft.com/office/drawing/2014/main" id="{5284FA94-FB52-4177-A577-9CC42D0EA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8168" y="4752355"/>
            <a:ext cx="2095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33">
            <a:extLst>
              <a:ext uri="{FF2B5EF4-FFF2-40B4-BE49-F238E27FC236}">
                <a16:creationId xmlns:a16="http://schemas.microsoft.com/office/drawing/2014/main" id="{C4D430B5-A5E6-408F-8418-B8C4A4E35D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180975"/>
            <a:ext cx="4449762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r>
              <a:rPr lang="fr-FR" altLang="fr-FR" sz="2400" b="0" dirty="0">
                <a:solidFill>
                  <a:srgbClr val="000000"/>
                </a:solidFill>
                <a:latin typeface="Arial" panose="020B0604020202020204" pitchFamily="34" charset="0"/>
              </a:rPr>
              <a:t>Menus de la</a:t>
            </a:r>
          </a:p>
          <a:p>
            <a:r>
              <a:rPr lang="fr-FR" altLang="fr-FR" sz="2400" b="0" dirty="0">
                <a:solidFill>
                  <a:srgbClr val="000000"/>
                </a:solidFill>
                <a:latin typeface="Arial" panose="020B0604020202020204" pitchFamily="34" charset="0"/>
              </a:rPr>
              <a:t>Semaine du 05 au 09 juin 2023</a:t>
            </a:r>
          </a:p>
        </p:txBody>
      </p:sp>
      <p:sp>
        <p:nvSpPr>
          <p:cNvPr id="10243" name="Text Box 3">
            <a:extLst>
              <a:ext uri="{FF2B5EF4-FFF2-40B4-BE49-F238E27FC236}">
                <a16:creationId xmlns:a16="http://schemas.microsoft.com/office/drawing/2014/main" id="{95ACF51D-5EC5-4F26-9368-3BBA40AEF8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6663" y="2282825"/>
            <a:ext cx="1846262" cy="381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2" tIns="49782" rIns="99562" bIns="49782"/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endParaRPr lang="fr-FR" altLang="fr-FR" sz="1200" b="0" dirty="0">
              <a:latin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r>
              <a:rPr lang="fr-FR" altLang="fr-FR" sz="1200" b="0" dirty="0">
                <a:latin typeface="Arial" panose="020B0604020202020204" pitchFamily="34" charset="0"/>
              </a:rPr>
              <a:t>Aiguillettes de poulet sauce curry</a:t>
            </a:r>
          </a:p>
          <a:p>
            <a:r>
              <a:rPr lang="fr-FR" altLang="fr-FR" sz="1200" b="0" dirty="0">
                <a:latin typeface="Arial" panose="020B0604020202020204" pitchFamily="34" charset="0"/>
              </a:rPr>
              <a:t> </a:t>
            </a:r>
          </a:p>
          <a:p>
            <a:r>
              <a:rPr lang="fr-FR" altLang="fr-FR" sz="1200" b="0" dirty="0">
                <a:latin typeface="Arial" panose="020B0604020202020204" pitchFamily="34" charset="0"/>
              </a:rPr>
              <a:t>Riz </a:t>
            </a: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r>
              <a:rPr lang="fr-FR" altLang="fr-FR" sz="1200" b="0" dirty="0">
                <a:latin typeface="Arial" panose="020B0604020202020204" pitchFamily="34" charset="0"/>
              </a:rPr>
              <a:t>Camembert </a:t>
            </a: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r>
              <a:rPr lang="fr-FR" altLang="fr-FR" sz="1200" b="0" dirty="0">
                <a:latin typeface="Arial" panose="020B0604020202020204" pitchFamily="34" charset="0"/>
              </a:rPr>
              <a:t>Fruit de saison</a:t>
            </a:r>
          </a:p>
        </p:txBody>
      </p:sp>
      <p:sp>
        <p:nvSpPr>
          <p:cNvPr id="10244" name="Text Box 4">
            <a:extLst>
              <a:ext uri="{FF2B5EF4-FFF2-40B4-BE49-F238E27FC236}">
                <a16:creationId xmlns:a16="http://schemas.microsoft.com/office/drawing/2014/main" id="{A5042C11-8E80-4F06-A7A7-39577E8FA2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013" y="2282825"/>
            <a:ext cx="1920875" cy="381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2" tIns="49782" rIns="99562" bIns="49782"/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sz="1200" b="0" dirty="0">
                <a:latin typeface="Arial" panose="020B0604020202020204" pitchFamily="34" charset="0"/>
              </a:rPr>
              <a:t>Tomate         vinaigrette et </a:t>
            </a:r>
            <a:r>
              <a:rPr lang="fr-FR" altLang="fr-FR" sz="1200" b="0" dirty="0" err="1">
                <a:latin typeface="Arial" panose="020B0604020202020204" pitchFamily="34" charset="0"/>
              </a:rPr>
              <a:t>mozarella</a:t>
            </a: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fr-FR" altLang="fr-FR" sz="1200" b="0" dirty="0">
                <a:latin typeface="Arial" panose="020B0604020202020204" pitchFamily="34" charset="0"/>
              </a:rPr>
              <a:t>Sauté de bœuf        sauce poivrade </a:t>
            </a:r>
          </a:p>
          <a:p>
            <a:pPr>
              <a:spcBef>
                <a:spcPct val="50000"/>
              </a:spcBef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fr-FR" altLang="fr-FR" sz="1200" b="0" dirty="0">
                <a:latin typeface="Arial" panose="020B0604020202020204" pitchFamily="34" charset="0"/>
              </a:rPr>
              <a:t>Haricots verts </a:t>
            </a: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r>
              <a:rPr lang="fr-FR" altLang="fr-FR" sz="1200" b="0" dirty="0">
                <a:latin typeface="Arial" panose="020B0604020202020204" pitchFamily="34" charset="0"/>
              </a:rPr>
              <a:t>Tarte au citron</a:t>
            </a: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fr-FR" altLang="fr-FR" sz="1200" b="0" dirty="0">
              <a:latin typeface="Arial" panose="020B0604020202020204" pitchFamily="34" charset="0"/>
            </a:endParaRPr>
          </a:p>
        </p:txBody>
      </p:sp>
      <p:sp>
        <p:nvSpPr>
          <p:cNvPr id="10245" name="Text Box 5">
            <a:extLst>
              <a:ext uri="{FF2B5EF4-FFF2-40B4-BE49-F238E27FC236}">
                <a16:creationId xmlns:a16="http://schemas.microsoft.com/office/drawing/2014/main" id="{35D88D18-B30F-4D55-BF2C-2ABB4FEDA6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961" y="2492375"/>
            <a:ext cx="1908175" cy="381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2" tIns="49782" rIns="99562" bIns="49782"/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endParaRPr lang="fr-FR" altLang="fr-FR" sz="1200" b="0" dirty="0">
              <a:latin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r>
              <a:rPr lang="fr-FR" altLang="fr-FR" sz="1200" b="0" dirty="0">
                <a:latin typeface="Arial" panose="020B0604020202020204" pitchFamily="34" charset="0"/>
              </a:rPr>
              <a:t>Cordon bleu </a:t>
            </a:r>
            <a:endParaRPr lang="fr-FR" altLang="fr-FR" b="0" i="1" dirty="0">
              <a:latin typeface="Arial" panose="020B0604020202020204" pitchFamily="34" charset="0"/>
            </a:endParaRPr>
          </a:p>
          <a:p>
            <a:endParaRPr lang="fr-FR" altLang="fr-FR" b="0" i="1" dirty="0">
              <a:latin typeface="Arial" panose="020B0604020202020204" pitchFamily="34" charset="0"/>
            </a:endParaRPr>
          </a:p>
          <a:p>
            <a:endParaRPr lang="fr-FR" altLang="fr-FR" b="0" i="1" dirty="0">
              <a:latin typeface="Arial" panose="020B0604020202020204" pitchFamily="34" charset="0"/>
            </a:endParaRPr>
          </a:p>
          <a:p>
            <a:endParaRPr lang="fr-FR" altLang="fr-FR" b="0" i="1" dirty="0">
              <a:latin typeface="Arial" panose="020B0604020202020204" pitchFamily="34" charset="0"/>
            </a:endParaRPr>
          </a:p>
          <a:p>
            <a:r>
              <a:rPr lang="fr-FR" altLang="fr-FR" sz="1200" b="0" dirty="0">
                <a:latin typeface="Arial" panose="020B0604020202020204" pitchFamily="34" charset="0"/>
              </a:rPr>
              <a:t>Épinards en gratin</a:t>
            </a: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r>
              <a:rPr lang="fr-FR" altLang="fr-FR" sz="1200" b="0" dirty="0">
                <a:latin typeface="Arial" panose="020B0604020202020204" pitchFamily="34" charset="0"/>
              </a:rPr>
              <a:t>Gouda </a:t>
            </a: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r>
              <a:rPr lang="fr-FR" altLang="fr-FR" sz="1200" b="0" dirty="0">
                <a:latin typeface="Arial" panose="020B0604020202020204" pitchFamily="34" charset="0"/>
              </a:rPr>
              <a:t>Fruit de saison</a:t>
            </a:r>
          </a:p>
        </p:txBody>
      </p:sp>
      <p:sp>
        <p:nvSpPr>
          <p:cNvPr id="10246" name="Text Box 22">
            <a:extLst>
              <a:ext uri="{FF2B5EF4-FFF2-40B4-BE49-F238E27FC236}">
                <a16:creationId xmlns:a16="http://schemas.microsoft.com/office/drawing/2014/main" id="{54B29D18-43A2-452D-AB58-7EA2F43B06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3975" y="2268538"/>
            <a:ext cx="1920875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2" tIns="49782" rIns="99562" bIns="49782"/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endParaRPr lang="fr-FR" altLang="fr-FR" sz="1200" b="0" dirty="0">
              <a:latin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r>
              <a:rPr lang="fr-FR" altLang="fr-FR" sz="1200" dirty="0">
                <a:latin typeface="Arial" panose="020B0604020202020204" pitchFamily="34" charset="0"/>
              </a:rPr>
              <a:t>Lentilles à la provençale et orge perlé  </a:t>
            </a:r>
            <a:endParaRPr lang="fr-FR" altLang="fr-FR" i="1" dirty="0">
              <a:latin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r>
              <a:rPr lang="fr-FR" altLang="fr-FR" sz="1200" b="0" dirty="0">
                <a:latin typeface="Arial" panose="020B0604020202020204" pitchFamily="34" charset="0"/>
              </a:rPr>
              <a:t>Petit fromage blanc aux fruits</a:t>
            </a: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r>
              <a:rPr lang="fr-FR" altLang="fr-FR" sz="1200" b="0" dirty="0">
                <a:latin typeface="Arial" panose="020B0604020202020204" pitchFamily="34" charset="0"/>
              </a:rPr>
              <a:t>Smoothie à la banane</a:t>
            </a:r>
          </a:p>
        </p:txBody>
      </p:sp>
      <p:pic>
        <p:nvPicPr>
          <p:cNvPr id="10247" name="Image 12">
            <a:extLst>
              <a:ext uri="{FF2B5EF4-FFF2-40B4-BE49-F238E27FC236}">
                <a16:creationId xmlns:a16="http://schemas.microsoft.com/office/drawing/2014/main" id="{E25F384E-017B-43BC-8AAD-846E0AD0D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288" y="3132138"/>
            <a:ext cx="2667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Text Box 3">
            <a:extLst>
              <a:ext uri="{FF2B5EF4-FFF2-40B4-BE49-F238E27FC236}">
                <a16:creationId xmlns:a16="http://schemas.microsoft.com/office/drawing/2014/main" id="{764D4DD1-D91A-4582-87E4-352464B032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526" y="2331522"/>
            <a:ext cx="1846263" cy="381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2" tIns="49782" rIns="99562" bIns="49782"/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sz="1200" b="0" dirty="0">
                <a:latin typeface="Arial" panose="020B0604020202020204" pitchFamily="34" charset="0"/>
              </a:rPr>
              <a:t>Melon jaune</a:t>
            </a: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fr-FR" altLang="fr-FR" sz="1200" b="0" dirty="0">
                <a:latin typeface="Arial" panose="020B0604020202020204" pitchFamily="34" charset="0"/>
              </a:rPr>
              <a:t>Dés de colin d’Alaska sauce basilic</a:t>
            </a: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r>
              <a:rPr lang="fr-FR" altLang="fr-FR" sz="1200" b="0" dirty="0">
                <a:latin typeface="Arial" panose="020B0604020202020204" pitchFamily="34" charset="0"/>
              </a:rPr>
              <a:t> </a:t>
            </a:r>
          </a:p>
          <a:p>
            <a:r>
              <a:rPr lang="fr-FR" altLang="fr-FR" sz="1200" b="0" dirty="0">
                <a:latin typeface="Arial" panose="020B0604020202020204" pitchFamily="34" charset="0"/>
              </a:rPr>
              <a:t>Penne        semi complète et emmental râpé </a:t>
            </a: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r>
              <a:rPr lang="fr-FR" altLang="fr-FR" sz="1200" b="0" dirty="0">
                <a:latin typeface="Arial" panose="020B0604020202020204" pitchFamily="34" charset="0"/>
              </a:rPr>
              <a:t>Gâteau au yaourt</a:t>
            </a:r>
          </a:p>
        </p:txBody>
      </p:sp>
      <p:pic>
        <p:nvPicPr>
          <p:cNvPr id="10249" name="Image 2">
            <a:extLst>
              <a:ext uri="{FF2B5EF4-FFF2-40B4-BE49-F238E27FC236}">
                <a16:creationId xmlns:a16="http://schemas.microsoft.com/office/drawing/2014/main" id="{9706C5DE-B82F-4DD9-8CC3-D659BFF55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789488"/>
            <a:ext cx="2159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Image 16">
            <a:extLst>
              <a:ext uri="{FF2B5EF4-FFF2-40B4-BE49-F238E27FC236}">
                <a16:creationId xmlns:a16="http://schemas.microsoft.com/office/drawing/2014/main" id="{CFAC27B4-397E-48AB-BAC2-93ECBE394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156" y="3575905"/>
            <a:ext cx="2603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66" descr="Picto seul-Peche Responsable">
            <a:extLst>
              <a:ext uri="{FF2B5EF4-FFF2-40B4-BE49-F238E27FC236}">
                <a16:creationId xmlns:a16="http://schemas.microsoft.com/office/drawing/2014/main" id="{574733A9-E22C-468D-96D0-BD8EEDB23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6822" y="2940473"/>
            <a:ext cx="22066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5">
            <a:extLst>
              <a:ext uri="{FF2B5EF4-FFF2-40B4-BE49-F238E27FC236}">
                <a16:creationId xmlns:a16="http://schemas.microsoft.com/office/drawing/2014/main" id="{CE08D6C7-5BD8-4D0E-BAF2-35AA635A68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741" y="3260725"/>
            <a:ext cx="3492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 16">
            <a:extLst>
              <a:ext uri="{FF2B5EF4-FFF2-40B4-BE49-F238E27FC236}">
                <a16:creationId xmlns:a16="http://schemas.microsoft.com/office/drawing/2014/main" id="{8489CB74-F1A5-41D5-8127-9D92D3244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926" y="4761377"/>
            <a:ext cx="2095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 16">
            <a:extLst>
              <a:ext uri="{FF2B5EF4-FFF2-40B4-BE49-F238E27FC236}">
                <a16:creationId xmlns:a16="http://schemas.microsoft.com/office/drawing/2014/main" id="{F9F36AD6-9C45-49BF-A860-3B039C9B2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492" y="2239963"/>
            <a:ext cx="2095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 16">
            <a:extLst>
              <a:ext uri="{FF2B5EF4-FFF2-40B4-BE49-F238E27FC236}">
                <a16:creationId xmlns:a16="http://schemas.microsoft.com/office/drawing/2014/main" id="{C62D3589-F114-4002-977D-6161D9E4E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326" y="3528219"/>
            <a:ext cx="2095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age 16">
            <a:extLst>
              <a:ext uri="{FF2B5EF4-FFF2-40B4-BE49-F238E27FC236}">
                <a16:creationId xmlns:a16="http://schemas.microsoft.com/office/drawing/2014/main" id="{67138C3C-841C-4D2E-8527-354A936D6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5390" y="3654425"/>
            <a:ext cx="2095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mage 15">
            <a:extLst>
              <a:ext uri="{FF2B5EF4-FFF2-40B4-BE49-F238E27FC236}">
                <a16:creationId xmlns:a16="http://schemas.microsoft.com/office/drawing/2014/main" id="{345324B7-49CF-4F79-9871-3AEC30518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9262" y="4662556"/>
            <a:ext cx="450053" cy="450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4D9B3B86-303E-4CDD-B12B-A4899EFA295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752" y="3251994"/>
            <a:ext cx="252412" cy="252412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971C7F0C-8693-4414-BB84-54D7A8E733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906" y="3053969"/>
            <a:ext cx="252412" cy="25241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33">
            <a:extLst>
              <a:ext uri="{FF2B5EF4-FFF2-40B4-BE49-F238E27FC236}">
                <a16:creationId xmlns:a16="http://schemas.microsoft.com/office/drawing/2014/main" id="{1B6F2086-FF57-4635-93C2-F2AB9E52E8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180975"/>
            <a:ext cx="3284537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r>
              <a:rPr lang="fr-FR" altLang="fr-FR" sz="2400" b="0" dirty="0">
                <a:solidFill>
                  <a:srgbClr val="000000"/>
                </a:solidFill>
                <a:latin typeface="Arial" panose="020B0604020202020204" pitchFamily="34" charset="0"/>
              </a:rPr>
              <a:t>Menus </a:t>
            </a:r>
            <a:r>
              <a:rPr lang="fr-FR" altLang="fr-FR" sz="2400" b="0">
                <a:solidFill>
                  <a:srgbClr val="000000"/>
                </a:solidFill>
                <a:latin typeface="Arial" panose="020B0604020202020204" pitchFamily="34" charset="0"/>
              </a:rPr>
              <a:t>de la semaine</a:t>
            </a:r>
            <a:endParaRPr lang="fr-FR" altLang="fr-FR" sz="2400" b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fr-FR" altLang="fr-FR" sz="2400" b="0" dirty="0">
                <a:solidFill>
                  <a:srgbClr val="000000"/>
                </a:solidFill>
                <a:latin typeface="Arial" panose="020B0604020202020204" pitchFamily="34" charset="0"/>
              </a:rPr>
              <a:t>Du 12 au 16 Juin 2023</a:t>
            </a:r>
          </a:p>
        </p:txBody>
      </p:sp>
      <p:sp>
        <p:nvSpPr>
          <p:cNvPr id="11267" name="Text Box 15">
            <a:extLst>
              <a:ext uri="{FF2B5EF4-FFF2-40B4-BE49-F238E27FC236}">
                <a16:creationId xmlns:a16="http://schemas.microsoft.com/office/drawing/2014/main" id="{06B5712A-AED9-482E-88F8-58DCACEA1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038" y="2268538"/>
            <a:ext cx="1866900" cy="381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2" tIns="49782" rIns="99562" bIns="49782"/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endParaRPr lang="fr-FR" altLang="fr-FR" b="0" i="1" dirty="0">
              <a:latin typeface="Arial" panose="020B0604020202020204" pitchFamily="34" charset="0"/>
            </a:endParaRPr>
          </a:p>
          <a:p>
            <a:endParaRPr lang="fr-FR" altLang="fr-FR" b="0" i="1" dirty="0">
              <a:latin typeface="Arial" panose="020B0604020202020204" pitchFamily="34" charset="0"/>
            </a:endParaRPr>
          </a:p>
          <a:p>
            <a:endParaRPr lang="fr-FR" altLang="fr-FR" b="0" i="1" dirty="0">
              <a:latin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r>
              <a:rPr lang="fr-FR" altLang="fr-FR" sz="1200" b="0" dirty="0">
                <a:latin typeface="Arial" panose="020B0604020202020204" pitchFamily="34" charset="0"/>
              </a:rPr>
              <a:t>Sauté de bœuf       sauce façon orientale</a:t>
            </a: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r>
              <a:rPr lang="fr-FR" altLang="fr-FR" sz="1200" b="0" dirty="0">
                <a:latin typeface="Arial" panose="020B0604020202020204" pitchFamily="34" charset="0"/>
              </a:rPr>
              <a:t>Semoule </a:t>
            </a: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r>
              <a:rPr lang="fr-FR" altLang="fr-FR" sz="1200" b="0" dirty="0">
                <a:latin typeface="Arial" panose="020B0604020202020204" pitchFamily="34" charset="0"/>
              </a:rPr>
              <a:t>Coulommiers </a:t>
            </a: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r>
              <a:rPr lang="fr-FR" altLang="fr-FR" sz="1200" b="0" dirty="0">
                <a:latin typeface="Arial" panose="020B0604020202020204" pitchFamily="34" charset="0"/>
              </a:rPr>
              <a:t>Fruit de saison</a:t>
            </a:r>
          </a:p>
        </p:txBody>
      </p:sp>
      <p:sp>
        <p:nvSpPr>
          <p:cNvPr id="11268" name="Text Box 15">
            <a:extLst>
              <a:ext uri="{FF2B5EF4-FFF2-40B4-BE49-F238E27FC236}">
                <a16:creationId xmlns:a16="http://schemas.microsoft.com/office/drawing/2014/main" id="{CCA2E75B-1A94-42E0-9A36-1D8EEEA868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9513" y="2268538"/>
            <a:ext cx="1943100" cy="381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2" tIns="49782" rIns="99562" bIns="49782"/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r>
              <a:rPr lang="fr-FR" altLang="fr-FR" sz="1200" b="0" dirty="0">
                <a:latin typeface="Arial" panose="020B0604020202020204" pitchFamily="34" charset="0"/>
              </a:rPr>
              <a:t>Salade carotte </a:t>
            </a:r>
            <a:r>
              <a:rPr lang="fr-FR" altLang="fr-FR" sz="1200" b="0">
                <a:latin typeface="Arial" panose="020B0604020202020204" pitchFamily="34" charset="0"/>
              </a:rPr>
              <a:t>maïs et </a:t>
            </a:r>
            <a:r>
              <a:rPr lang="fr-FR" altLang="fr-FR" sz="1200" b="0" dirty="0">
                <a:latin typeface="Arial" panose="020B0604020202020204" pitchFamily="34" charset="0"/>
              </a:rPr>
              <a:t>salade verte, vinaigrette tomate </a:t>
            </a: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r>
              <a:rPr lang="fr-FR" altLang="fr-FR" sz="1200" b="0" dirty="0">
                <a:latin typeface="Arial" panose="020B0604020202020204" pitchFamily="34" charset="0"/>
              </a:rPr>
              <a:t>Pennes        sauce champignons crémée </a:t>
            </a:r>
            <a:endParaRPr lang="fr-FR" altLang="fr-FR" b="0" i="1" dirty="0">
              <a:latin typeface="Arial" panose="020B0604020202020204" pitchFamily="34" charset="0"/>
            </a:endParaRPr>
          </a:p>
          <a:p>
            <a:r>
              <a:rPr lang="fr-FR" altLang="fr-FR" sz="1200" b="0" dirty="0">
                <a:latin typeface="Arial" panose="020B0604020202020204" pitchFamily="34" charset="0"/>
              </a:rPr>
              <a:t>Et emmental râpé </a:t>
            </a: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fr-FR" altLang="fr-FR" sz="1200" b="0" dirty="0">
                <a:latin typeface="Arial" panose="020B0604020202020204" pitchFamily="34" charset="0"/>
              </a:rPr>
              <a:t>Lacté saveur vanille nappé caramel</a:t>
            </a:r>
          </a:p>
        </p:txBody>
      </p:sp>
      <p:sp>
        <p:nvSpPr>
          <p:cNvPr id="11269" name="Text Box 15">
            <a:extLst>
              <a:ext uri="{FF2B5EF4-FFF2-40B4-BE49-F238E27FC236}">
                <a16:creationId xmlns:a16="http://schemas.microsoft.com/office/drawing/2014/main" id="{2C42D96F-600E-4AE5-9439-E1703EC4C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7388" y="2259013"/>
            <a:ext cx="1863725" cy="381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2" tIns="49782" rIns="99562" bIns="49782"/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endParaRPr lang="fr-FR" altLang="fr-FR" sz="1200" b="0" dirty="0">
              <a:latin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r>
              <a:rPr lang="fr-FR" altLang="fr-FR" sz="1200" b="0" dirty="0">
                <a:latin typeface="Arial" panose="020B0604020202020204" pitchFamily="34" charset="0"/>
              </a:rPr>
              <a:t>Cuisse de poulet rôti</a:t>
            </a:r>
          </a:p>
          <a:p>
            <a:r>
              <a:rPr lang="fr-FR" altLang="fr-FR" sz="1200" b="0" dirty="0">
                <a:latin typeface="Arial" panose="020B0604020202020204" pitchFamily="34" charset="0"/>
              </a:rPr>
              <a:t> au jus</a:t>
            </a: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r>
              <a:rPr lang="fr-FR" altLang="fr-FR" sz="1200" b="0" dirty="0">
                <a:latin typeface="Arial" panose="020B0604020202020204" pitchFamily="34" charset="0"/>
              </a:rPr>
              <a:t>Carottes au jus et polenta</a:t>
            </a: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r>
              <a:rPr lang="fr-FR" altLang="fr-FR" sz="1200" b="0" dirty="0">
                <a:latin typeface="Arial" panose="020B0604020202020204" pitchFamily="34" charset="0"/>
              </a:rPr>
              <a:t>Cantal AOP</a:t>
            </a: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r>
              <a:rPr lang="fr-FR" altLang="fr-FR" sz="1200" b="0" dirty="0">
                <a:latin typeface="Arial" panose="020B0604020202020204" pitchFamily="34" charset="0"/>
              </a:rPr>
              <a:t>Fruit de saison</a:t>
            </a:r>
          </a:p>
        </p:txBody>
      </p:sp>
      <p:sp>
        <p:nvSpPr>
          <p:cNvPr id="11270" name="Text Box 15">
            <a:extLst>
              <a:ext uri="{FF2B5EF4-FFF2-40B4-BE49-F238E27FC236}">
                <a16:creationId xmlns:a16="http://schemas.microsoft.com/office/drawing/2014/main" id="{776FB2DD-6675-4DE0-B197-9AD090E078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6513" y="2244725"/>
            <a:ext cx="1943100" cy="381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2" tIns="49782" rIns="99562" bIns="49782"/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endParaRPr lang="fr-FR" altLang="fr-FR" sz="1200" b="0" dirty="0">
              <a:latin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r>
              <a:rPr lang="fr-FR" altLang="fr-FR" sz="1200" b="0" dirty="0">
                <a:latin typeface="Arial" panose="020B0604020202020204" pitchFamily="34" charset="0"/>
              </a:rPr>
              <a:t>Rôti de porc       sauce charcutière </a:t>
            </a:r>
          </a:p>
          <a:p>
            <a:r>
              <a:rPr lang="fr-FR" altLang="fr-FR" sz="1200" b="0" dirty="0">
                <a:latin typeface="Arial" panose="020B0604020202020204" pitchFamily="34" charset="0"/>
              </a:rPr>
              <a:t>S/p: rôti de dinde</a:t>
            </a: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r>
              <a:rPr lang="fr-FR" altLang="fr-FR" sz="1200" b="0" dirty="0">
                <a:latin typeface="Arial" panose="020B0604020202020204" pitchFamily="34" charset="0"/>
              </a:rPr>
              <a:t>Courgettes sauce tomate et riz  </a:t>
            </a: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r>
              <a:rPr lang="fr-FR" altLang="fr-FR" sz="1200" b="0" dirty="0">
                <a:latin typeface="Arial" panose="020B0604020202020204" pitchFamily="34" charset="0"/>
              </a:rPr>
              <a:t>Yaourt aromatisé </a:t>
            </a: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r>
              <a:rPr lang="fr-FR" altLang="fr-FR" sz="1200" b="0" dirty="0">
                <a:latin typeface="Arial" panose="020B0604020202020204" pitchFamily="34" charset="0"/>
              </a:rPr>
              <a:t>Fruit de saison</a:t>
            </a:r>
          </a:p>
        </p:txBody>
      </p:sp>
      <p:pic>
        <p:nvPicPr>
          <p:cNvPr id="11271" name="Image 8">
            <a:extLst>
              <a:ext uri="{FF2B5EF4-FFF2-40B4-BE49-F238E27FC236}">
                <a16:creationId xmlns:a16="http://schemas.microsoft.com/office/drawing/2014/main" id="{10C8F0C8-A603-47CA-B725-A9F27ABBC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151" y="3722812"/>
            <a:ext cx="2667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Text Box 15">
            <a:extLst>
              <a:ext uri="{FF2B5EF4-FFF2-40B4-BE49-F238E27FC236}">
                <a16:creationId xmlns:a16="http://schemas.microsoft.com/office/drawing/2014/main" id="{EF69CF41-4020-4890-9DC1-9DBB61E772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2788" y="2236788"/>
            <a:ext cx="1943100" cy="3814762"/>
          </a:xfrm>
          <a:prstGeom prst="rect">
            <a:avLst/>
          </a:prstGeom>
          <a:noFill/>
          <a:ln>
            <a:noFill/>
          </a:ln>
        </p:spPr>
        <p:txBody>
          <a:bodyPr lIns="99562" tIns="49782" rIns="99562" bIns="49782"/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>
              <a:defRPr/>
            </a:pPr>
            <a:r>
              <a:rPr lang="fr-FR" altLang="fr-FR" sz="1200" b="0" dirty="0">
                <a:latin typeface="Arial" panose="020B0604020202020204" pitchFamily="34" charset="0"/>
              </a:rPr>
              <a:t>Concombres      à la crème ail et persil</a:t>
            </a:r>
          </a:p>
          <a:p>
            <a:pPr>
              <a:defRPr/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defRPr/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defRPr/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defRPr/>
            </a:pPr>
            <a:r>
              <a:rPr lang="fr-FR" altLang="fr-FR" sz="1200" b="0" dirty="0">
                <a:latin typeface="Arial" panose="020B0604020202020204" pitchFamily="34" charset="0"/>
              </a:rPr>
              <a:t>Meunière colin d’Alaska sauce ketchup</a:t>
            </a:r>
          </a:p>
          <a:p>
            <a:pPr>
              <a:defRPr/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defRPr/>
            </a:pPr>
            <a:r>
              <a:rPr lang="fr-FR" altLang="fr-FR" sz="1200" b="0" dirty="0">
                <a:latin typeface="Arial" panose="020B0604020202020204" pitchFamily="34" charset="0"/>
              </a:rPr>
              <a:t>Pommes de terre lamelles sautées</a:t>
            </a:r>
          </a:p>
          <a:p>
            <a:pPr>
              <a:defRPr/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defRPr/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defRPr/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defRPr/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defRPr/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defRPr/>
            </a:pPr>
            <a:r>
              <a:rPr lang="fr-FR" altLang="fr-FR" sz="1200" b="0" dirty="0">
                <a:latin typeface="Arial" panose="020B0604020202020204" pitchFamily="34" charset="0"/>
              </a:rPr>
              <a:t>Mix lait cacao      (</a:t>
            </a:r>
            <a:r>
              <a:rPr lang="fr-FR" altLang="fr-FR" sz="1050" b="0" i="1" dirty="0">
                <a:latin typeface="Arial" panose="020B0604020202020204" pitchFamily="34" charset="0"/>
              </a:rPr>
              <a:t>fromage blanc, crème anglaise, lait, sucre, cacao)</a:t>
            </a:r>
            <a:endParaRPr lang="fr-FR" altLang="fr-FR" sz="1200" b="0" i="1" dirty="0">
              <a:latin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422D2DF-EB4E-4C42-BA2C-563718C81C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6613" y="1924050"/>
            <a:ext cx="1673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r>
              <a:rPr lang="fr-FR" altLang="fr-FR" sz="1200">
                <a:latin typeface="Arial" panose="020B0604020202020204" pitchFamily="34" charset="0"/>
              </a:rPr>
              <a:t>Au revoir les grands</a:t>
            </a:r>
          </a:p>
          <a:p>
            <a:endParaRPr lang="fr-FR" altLang="fr-FR" sz="120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pic>
        <p:nvPicPr>
          <p:cNvPr id="11274" name="Picture 23">
            <a:extLst>
              <a:ext uri="{FF2B5EF4-FFF2-40B4-BE49-F238E27FC236}">
                <a16:creationId xmlns:a16="http://schemas.microsoft.com/office/drawing/2014/main" id="{DCE5678C-31DB-40B4-BBFC-8644B84E0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80" t="13870" r="45142" b="23982"/>
          <a:stretch>
            <a:fillRect/>
          </a:stretch>
        </p:blipFill>
        <p:spPr bwMode="auto">
          <a:xfrm>
            <a:off x="9656763" y="1320800"/>
            <a:ext cx="619125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Image 15">
            <a:extLst>
              <a:ext uri="{FF2B5EF4-FFF2-40B4-BE49-F238E27FC236}">
                <a16:creationId xmlns:a16="http://schemas.microsoft.com/office/drawing/2014/main" id="{856AB018-D19D-43EB-83A3-48A250965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625" y="3444875"/>
            <a:ext cx="211138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66" descr="Picto seul-Peche Responsable">
            <a:extLst>
              <a:ext uri="{FF2B5EF4-FFF2-40B4-BE49-F238E27FC236}">
                <a16:creationId xmlns:a16="http://schemas.microsoft.com/office/drawing/2014/main" id="{EB26F675-2951-443F-B4C5-BE3EFF535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5225" y="3203575"/>
            <a:ext cx="246063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Image 15">
            <a:extLst>
              <a:ext uri="{FF2B5EF4-FFF2-40B4-BE49-F238E27FC236}">
                <a16:creationId xmlns:a16="http://schemas.microsoft.com/office/drawing/2014/main" id="{6DF6E6E3-6C30-45CC-874C-4B7FE5602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2337" y="4985274"/>
            <a:ext cx="211138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 5">
            <a:extLst>
              <a:ext uri="{FF2B5EF4-FFF2-40B4-BE49-F238E27FC236}">
                <a16:creationId xmlns:a16="http://schemas.microsoft.com/office/drawing/2014/main" id="{F37091C3-3743-4519-A1E0-465C7F2341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963" y="2983317"/>
            <a:ext cx="3492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 16">
            <a:extLst>
              <a:ext uri="{FF2B5EF4-FFF2-40B4-BE49-F238E27FC236}">
                <a16:creationId xmlns:a16="http://schemas.microsoft.com/office/drawing/2014/main" id="{09C55280-1172-4062-9EED-8A533AB59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513" y="3780631"/>
            <a:ext cx="2095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 16">
            <a:extLst>
              <a:ext uri="{FF2B5EF4-FFF2-40B4-BE49-F238E27FC236}">
                <a16:creationId xmlns:a16="http://schemas.microsoft.com/office/drawing/2014/main" id="{6794DEBD-9114-448A-99D6-E96E5037B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813" y="5000089"/>
            <a:ext cx="2095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FC3DA732-78F4-4CCF-BCFE-870DBA07F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868" y="4356695"/>
            <a:ext cx="2095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age 16">
            <a:extLst>
              <a:ext uri="{FF2B5EF4-FFF2-40B4-BE49-F238E27FC236}">
                <a16:creationId xmlns:a16="http://schemas.microsoft.com/office/drawing/2014/main" id="{8BA9CE33-B97F-4368-B198-40919FA85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964" y="4831710"/>
            <a:ext cx="2095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Image 16">
            <a:extLst>
              <a:ext uri="{FF2B5EF4-FFF2-40B4-BE49-F238E27FC236}">
                <a16:creationId xmlns:a16="http://schemas.microsoft.com/office/drawing/2014/main" id="{0D247761-06CB-4C1E-A125-C4082FC18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838" y="3165950"/>
            <a:ext cx="2095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mage 16">
            <a:extLst>
              <a:ext uri="{FF2B5EF4-FFF2-40B4-BE49-F238E27FC236}">
                <a16:creationId xmlns:a16="http://schemas.microsoft.com/office/drawing/2014/main" id="{F83D2EE9-E1BA-497F-98C9-53A8149D7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038" y="5175250"/>
            <a:ext cx="2095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mage 5">
            <a:extLst>
              <a:ext uri="{FF2B5EF4-FFF2-40B4-BE49-F238E27FC236}">
                <a16:creationId xmlns:a16="http://schemas.microsoft.com/office/drawing/2014/main" id="{065B2E10-D107-4DEA-BC45-BED0163ED4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945" y="3135717"/>
            <a:ext cx="3492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Image 5">
            <a:extLst>
              <a:ext uri="{FF2B5EF4-FFF2-40B4-BE49-F238E27FC236}">
                <a16:creationId xmlns:a16="http://schemas.microsoft.com/office/drawing/2014/main" id="{E56FAB81-1DDA-4A20-9860-552E546DD7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106" y="3503613"/>
            <a:ext cx="3492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Image 16">
            <a:extLst>
              <a:ext uri="{FF2B5EF4-FFF2-40B4-BE49-F238E27FC236}">
                <a16:creationId xmlns:a16="http://schemas.microsoft.com/office/drawing/2014/main" id="{D299D68B-5F3C-4066-8DF1-9D47DF781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8198" y="2228850"/>
            <a:ext cx="2095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Image 24">
            <a:extLst>
              <a:ext uri="{FF2B5EF4-FFF2-40B4-BE49-F238E27FC236}">
                <a16:creationId xmlns:a16="http://schemas.microsoft.com/office/drawing/2014/main" id="{CC7F19BA-45C3-4D12-964D-39B6EBA1E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4617165"/>
            <a:ext cx="2381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0EBB1BC7-C21D-4131-A23C-C6C64C3978C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701" y="2983317"/>
            <a:ext cx="252412" cy="25241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33">
            <a:extLst>
              <a:ext uri="{FF2B5EF4-FFF2-40B4-BE49-F238E27FC236}">
                <a16:creationId xmlns:a16="http://schemas.microsoft.com/office/drawing/2014/main" id="{67D4D999-6B1F-48FF-87ED-09C5A65D81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180975"/>
            <a:ext cx="3284537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r>
              <a:rPr lang="fr-FR" altLang="fr-FR" sz="2400" b="0" dirty="0">
                <a:solidFill>
                  <a:srgbClr val="000000"/>
                </a:solidFill>
                <a:latin typeface="Arial" panose="020B0604020202020204" pitchFamily="34" charset="0"/>
              </a:rPr>
              <a:t>Menus de la semaine</a:t>
            </a:r>
          </a:p>
          <a:p>
            <a:r>
              <a:rPr lang="fr-FR" altLang="fr-FR" sz="2400" b="0" dirty="0">
                <a:solidFill>
                  <a:srgbClr val="000000"/>
                </a:solidFill>
                <a:latin typeface="Arial" panose="020B0604020202020204" pitchFamily="34" charset="0"/>
              </a:rPr>
              <a:t>Du 19 au 23 Juin 2023</a:t>
            </a:r>
          </a:p>
        </p:txBody>
      </p:sp>
      <p:sp>
        <p:nvSpPr>
          <p:cNvPr id="12291" name="Text Box 15">
            <a:extLst>
              <a:ext uri="{FF2B5EF4-FFF2-40B4-BE49-F238E27FC236}">
                <a16:creationId xmlns:a16="http://schemas.microsoft.com/office/drawing/2014/main" id="{21BCD681-6504-4EFE-B90C-F5F065EC41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450" y="2303463"/>
            <a:ext cx="1943100" cy="381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2" tIns="49782" rIns="99562" bIns="49782"/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r>
              <a:rPr lang="fr-FR" altLang="fr-FR" sz="1200" b="0">
                <a:latin typeface="Arial" panose="020B0604020202020204" pitchFamily="34" charset="0"/>
              </a:rPr>
              <a:t>Melon jaune </a:t>
            </a:r>
          </a:p>
          <a:p>
            <a:endParaRPr lang="fr-FR" altLang="fr-FR" sz="1200" b="0">
              <a:latin typeface="Arial" panose="020B0604020202020204" pitchFamily="34" charset="0"/>
            </a:endParaRPr>
          </a:p>
          <a:p>
            <a:endParaRPr lang="fr-FR" altLang="fr-FR" sz="1200" b="0">
              <a:latin typeface="Arial" panose="020B0604020202020204" pitchFamily="34" charset="0"/>
            </a:endParaRPr>
          </a:p>
          <a:p>
            <a:endParaRPr lang="fr-FR" altLang="fr-FR" sz="1200" b="0">
              <a:latin typeface="Arial" panose="020B0604020202020204" pitchFamily="34" charset="0"/>
            </a:endParaRPr>
          </a:p>
          <a:p>
            <a:endParaRPr lang="fr-FR" altLang="fr-FR" sz="1200">
              <a:latin typeface="Arial" panose="020B0604020202020204" pitchFamily="34" charset="0"/>
            </a:endParaRPr>
          </a:p>
          <a:p>
            <a:r>
              <a:rPr lang="fr-FR" altLang="fr-FR" sz="1200" b="0">
                <a:latin typeface="Arial" panose="020B0604020202020204" pitchFamily="34" charset="0"/>
              </a:rPr>
              <a:t>Enchiladas aux haricots rouges légumes ratatouille et maïs</a:t>
            </a:r>
            <a:endParaRPr lang="fr-FR" altLang="fr-FR" sz="1200" b="0" i="1">
              <a:latin typeface="Arial" panose="020B0604020202020204" pitchFamily="34" charset="0"/>
            </a:endParaRPr>
          </a:p>
          <a:p>
            <a:endParaRPr lang="fr-FR" altLang="fr-FR" sz="1200" b="0">
              <a:latin typeface="Arial" panose="020B0604020202020204" pitchFamily="34" charset="0"/>
            </a:endParaRPr>
          </a:p>
          <a:p>
            <a:endParaRPr lang="fr-FR" altLang="fr-FR" sz="1200" b="0">
              <a:latin typeface="Arial" panose="020B0604020202020204" pitchFamily="34" charset="0"/>
            </a:endParaRPr>
          </a:p>
          <a:p>
            <a:endParaRPr lang="fr-FR" altLang="fr-FR" sz="1200" b="0">
              <a:latin typeface="Arial" panose="020B0604020202020204" pitchFamily="34" charset="0"/>
            </a:endParaRPr>
          </a:p>
          <a:p>
            <a:r>
              <a:rPr lang="fr-FR" altLang="fr-FR" sz="1200" b="0">
                <a:latin typeface="Arial" panose="020B0604020202020204" pitchFamily="34" charset="0"/>
              </a:rPr>
              <a:t>Petit fromage blanc aux fruits</a:t>
            </a:r>
          </a:p>
          <a:p>
            <a:endParaRPr lang="fr-FR" altLang="fr-FR" sz="1200" b="0">
              <a:latin typeface="Arial" panose="020B0604020202020204" pitchFamily="34" charset="0"/>
            </a:endParaRPr>
          </a:p>
          <a:p>
            <a:endParaRPr lang="fr-FR" altLang="fr-FR" sz="1200" b="0">
              <a:latin typeface="Arial" panose="020B0604020202020204" pitchFamily="34" charset="0"/>
            </a:endParaRPr>
          </a:p>
        </p:txBody>
      </p:sp>
      <p:sp>
        <p:nvSpPr>
          <p:cNvPr id="12292" name="Text Box 15">
            <a:extLst>
              <a:ext uri="{FF2B5EF4-FFF2-40B4-BE49-F238E27FC236}">
                <a16:creationId xmlns:a16="http://schemas.microsoft.com/office/drawing/2014/main" id="{2D5A5B1E-80AC-4003-9093-71D1E3660A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3163" y="2268538"/>
            <a:ext cx="1943100" cy="381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2" tIns="49782" rIns="99562" bIns="49782"/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endParaRPr lang="fr-FR" altLang="fr-FR" sz="1200" b="0" dirty="0">
              <a:latin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r>
              <a:rPr lang="fr-FR" altLang="fr-FR" sz="1200" b="0" dirty="0">
                <a:latin typeface="Arial" panose="020B0604020202020204" pitchFamily="34" charset="0"/>
              </a:rPr>
              <a:t>Omelette </a:t>
            </a: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r>
              <a:rPr lang="fr-FR" altLang="fr-FR" sz="1200" b="0" dirty="0">
                <a:latin typeface="Arial" panose="020B0604020202020204" pitchFamily="34" charset="0"/>
              </a:rPr>
              <a:t>Haricots verts à l’ail  sauce tomate </a:t>
            </a:r>
          </a:p>
          <a:p>
            <a:r>
              <a:rPr lang="fr-FR" altLang="fr-FR" sz="1200" b="0" dirty="0">
                <a:latin typeface="Arial" panose="020B0604020202020204" pitchFamily="34" charset="0"/>
              </a:rPr>
              <a:t>et riz </a:t>
            </a: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r>
              <a:rPr lang="fr-FR" altLang="fr-FR" sz="1200" b="0" dirty="0">
                <a:latin typeface="Arial" panose="020B0604020202020204" pitchFamily="34" charset="0"/>
              </a:rPr>
              <a:t>Fromage frais </a:t>
            </a:r>
            <a:r>
              <a:rPr lang="fr-FR" altLang="fr-FR" sz="1200" b="0" dirty="0" err="1">
                <a:latin typeface="Arial" panose="020B0604020202020204" pitchFamily="34" charset="0"/>
              </a:rPr>
              <a:t>cantafrais</a:t>
            </a:r>
            <a:endParaRPr lang="fr-FR" altLang="fr-FR" sz="1200" b="0" dirty="0">
              <a:latin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r>
              <a:rPr lang="fr-FR" altLang="fr-FR" sz="1200" b="0" dirty="0">
                <a:latin typeface="Arial" panose="020B0604020202020204" pitchFamily="34" charset="0"/>
              </a:rPr>
              <a:t>Fruit de saison</a:t>
            </a:r>
          </a:p>
        </p:txBody>
      </p:sp>
      <p:sp>
        <p:nvSpPr>
          <p:cNvPr id="12293" name="Text Box 15">
            <a:extLst>
              <a:ext uri="{FF2B5EF4-FFF2-40B4-BE49-F238E27FC236}">
                <a16:creationId xmlns:a16="http://schemas.microsoft.com/office/drawing/2014/main" id="{E6A4F6BB-989E-40DC-8F62-F8F4732BAA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0400" y="2268538"/>
            <a:ext cx="1803400" cy="381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2" tIns="49782" rIns="99562" bIns="49782"/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r>
              <a:rPr lang="fr-FR" altLang="fr-FR" sz="1200" b="0" dirty="0">
                <a:latin typeface="Arial" panose="020B0604020202020204" pitchFamily="34" charset="0"/>
              </a:rPr>
              <a:t>Salade de courgettes, tomates et ciboulette</a:t>
            </a:r>
          </a:p>
          <a:p>
            <a:r>
              <a:rPr lang="fr-FR" altLang="fr-FR" b="0" i="1" dirty="0">
                <a:latin typeface="Arial" panose="020B0604020202020204" pitchFamily="34" charset="0"/>
              </a:rPr>
              <a:t>Vinaigrette</a:t>
            </a: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r>
              <a:rPr lang="fr-FR" altLang="fr-FR" sz="1200" b="0" dirty="0">
                <a:latin typeface="Arial" panose="020B0604020202020204" pitchFamily="34" charset="0"/>
              </a:rPr>
              <a:t>Parmentier de thon</a:t>
            </a:r>
          </a:p>
          <a:p>
            <a:r>
              <a:rPr lang="fr-FR" altLang="fr-FR" sz="1200" b="0" dirty="0">
                <a:latin typeface="Arial" panose="020B0604020202020204" pitchFamily="34" charset="0"/>
              </a:rPr>
              <a:t> </a:t>
            </a: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r>
              <a:rPr lang="fr-FR" altLang="fr-FR" sz="1200" b="0" dirty="0">
                <a:latin typeface="Arial" panose="020B0604020202020204" pitchFamily="34" charset="0"/>
              </a:rPr>
              <a:t>Yaourt nature        et sucre </a:t>
            </a: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</a:endParaRPr>
          </a:p>
        </p:txBody>
      </p:sp>
      <p:sp>
        <p:nvSpPr>
          <p:cNvPr id="12294" name="Text Box 15">
            <a:extLst>
              <a:ext uri="{FF2B5EF4-FFF2-40B4-BE49-F238E27FC236}">
                <a16:creationId xmlns:a16="http://schemas.microsoft.com/office/drawing/2014/main" id="{36D48398-99A2-4C49-ADC7-9F2038BC6E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6513" y="2244725"/>
            <a:ext cx="1943100" cy="381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2" tIns="49782" rIns="99562" bIns="49782"/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endParaRPr lang="fr-FR" altLang="fr-FR" sz="1200" b="0" dirty="0">
              <a:latin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r>
              <a:rPr lang="fr-FR" altLang="fr-FR" sz="1200" b="0" dirty="0">
                <a:latin typeface="Arial" panose="020B0604020202020204" pitchFamily="34" charset="0"/>
              </a:rPr>
              <a:t>Nuggets de poulet </a:t>
            </a: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r>
              <a:rPr lang="fr-FR" altLang="fr-FR" sz="1200" b="0" dirty="0">
                <a:latin typeface="Arial" panose="020B0604020202020204" pitchFamily="34" charset="0"/>
              </a:rPr>
              <a:t>Carottes persillées </a:t>
            </a:r>
          </a:p>
          <a:p>
            <a:r>
              <a:rPr lang="fr-FR" altLang="fr-FR" sz="1200" b="0" dirty="0">
                <a:latin typeface="Arial" panose="020B0604020202020204" pitchFamily="34" charset="0"/>
              </a:rPr>
              <a:t>et </a:t>
            </a:r>
            <a:r>
              <a:rPr lang="fr-FR" altLang="fr-FR" sz="1200" b="0" dirty="0">
                <a:solidFill>
                  <a:srgbClr val="00B050"/>
                </a:solidFill>
                <a:latin typeface="Arial" panose="020B0604020202020204" pitchFamily="34" charset="0"/>
              </a:rPr>
              <a:t>coquillettes</a:t>
            </a: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r>
              <a:rPr lang="fr-FR" altLang="fr-FR" sz="1200" b="0" dirty="0">
                <a:latin typeface="Arial" panose="020B0604020202020204" pitchFamily="34" charset="0"/>
              </a:rPr>
              <a:t>Pont l’</a:t>
            </a:r>
            <a:r>
              <a:rPr lang="fr-FR" altLang="fr-FR" sz="1200" b="0" dirty="0" err="1">
                <a:latin typeface="Arial" panose="020B0604020202020204" pitchFamily="34" charset="0"/>
              </a:rPr>
              <a:t>Evêque</a:t>
            </a:r>
            <a:r>
              <a:rPr lang="fr-FR" altLang="fr-FR" sz="1200" b="0" dirty="0">
                <a:latin typeface="Arial" panose="020B0604020202020204" pitchFamily="34" charset="0"/>
              </a:rPr>
              <a:t> AOP </a:t>
            </a: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r>
              <a:rPr lang="fr-FR" altLang="fr-FR" sz="1200" b="0" dirty="0">
                <a:latin typeface="Arial" panose="020B0604020202020204" pitchFamily="34" charset="0"/>
              </a:rPr>
              <a:t>Fruit de saison</a:t>
            </a:r>
          </a:p>
        </p:txBody>
      </p:sp>
      <p:pic>
        <p:nvPicPr>
          <p:cNvPr id="12295" name="Image 8">
            <a:extLst>
              <a:ext uri="{FF2B5EF4-FFF2-40B4-BE49-F238E27FC236}">
                <a16:creationId xmlns:a16="http://schemas.microsoft.com/office/drawing/2014/main" id="{C5C43763-25AC-48CB-832A-F611057FD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063" y="3492500"/>
            <a:ext cx="2667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Text Box 15">
            <a:extLst>
              <a:ext uri="{FF2B5EF4-FFF2-40B4-BE49-F238E27FC236}">
                <a16:creationId xmlns:a16="http://schemas.microsoft.com/office/drawing/2014/main" id="{2F56E785-B473-462A-91F4-792D0D8DFB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6425" y="2260600"/>
            <a:ext cx="2079625" cy="381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2" tIns="49782" rIns="99562" bIns="49782"/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r>
              <a:rPr lang="fr-FR" altLang="fr-FR" sz="1200" b="0" dirty="0">
                <a:latin typeface="Arial" panose="020B0604020202020204" pitchFamily="34" charset="0"/>
              </a:rPr>
              <a:t>Salade verte       croûtons et dés d’emmental</a:t>
            </a:r>
          </a:p>
          <a:p>
            <a:r>
              <a:rPr lang="fr-FR" altLang="fr-FR" sz="1200" b="0" i="1" dirty="0">
                <a:latin typeface="Arial" panose="020B0604020202020204" pitchFamily="34" charset="0"/>
              </a:rPr>
              <a:t>Vinaigrette</a:t>
            </a: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r>
              <a:rPr lang="fr-FR" altLang="fr-FR" sz="1200" b="0" dirty="0">
                <a:latin typeface="Arial" panose="020B0604020202020204" pitchFamily="34" charset="0"/>
              </a:rPr>
              <a:t>Jambon blanc </a:t>
            </a:r>
          </a:p>
          <a:p>
            <a:r>
              <a:rPr lang="fr-FR" altLang="fr-FR" sz="1200" b="0" dirty="0">
                <a:latin typeface="Arial" panose="020B0604020202020204" pitchFamily="34" charset="0"/>
              </a:rPr>
              <a:t>S/P: Jambon de dinde </a:t>
            </a: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r>
              <a:rPr lang="fr-FR" altLang="fr-FR" sz="1200" b="0" dirty="0">
                <a:latin typeface="Arial" panose="020B0604020202020204" pitchFamily="34" charset="0"/>
              </a:rPr>
              <a:t>Salade piémontaise </a:t>
            </a: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r>
              <a:rPr lang="fr-FR" altLang="fr-FR" sz="1200" b="0" dirty="0">
                <a:latin typeface="Arial" panose="020B0604020202020204" pitchFamily="34" charset="0"/>
              </a:rPr>
              <a:t> flan pâtissier</a:t>
            </a:r>
          </a:p>
        </p:txBody>
      </p:sp>
      <p:pic>
        <p:nvPicPr>
          <p:cNvPr id="9" name="Image 5">
            <a:extLst>
              <a:ext uri="{FF2B5EF4-FFF2-40B4-BE49-F238E27FC236}">
                <a16:creationId xmlns:a16="http://schemas.microsoft.com/office/drawing/2014/main" id="{04919326-E488-4FFD-9939-798D59EEDD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9148" y="3312963"/>
            <a:ext cx="3492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16">
            <a:extLst>
              <a:ext uri="{FF2B5EF4-FFF2-40B4-BE49-F238E27FC236}">
                <a16:creationId xmlns:a16="http://schemas.microsoft.com/office/drawing/2014/main" id="{E5BA4D37-A9EB-4A02-882B-20343F109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119" y="3060551"/>
            <a:ext cx="2095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5">
            <a:extLst>
              <a:ext uri="{FF2B5EF4-FFF2-40B4-BE49-F238E27FC236}">
                <a16:creationId xmlns:a16="http://schemas.microsoft.com/office/drawing/2014/main" id="{3F4D46F2-3B6A-4201-97B3-BC9DDE3F06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3620" y="3568390"/>
            <a:ext cx="3492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16">
            <a:extLst>
              <a:ext uri="{FF2B5EF4-FFF2-40B4-BE49-F238E27FC236}">
                <a16:creationId xmlns:a16="http://schemas.microsoft.com/office/drawing/2014/main" id="{657695EF-0275-425C-AAA6-45DB55C63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275" y="5191940"/>
            <a:ext cx="2095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 16">
            <a:extLst>
              <a:ext uri="{FF2B5EF4-FFF2-40B4-BE49-F238E27FC236}">
                <a16:creationId xmlns:a16="http://schemas.microsoft.com/office/drawing/2014/main" id="{B400DF92-5110-476E-B58B-3277D1004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809" y="5052647"/>
            <a:ext cx="2095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 16">
            <a:extLst>
              <a:ext uri="{FF2B5EF4-FFF2-40B4-BE49-F238E27FC236}">
                <a16:creationId xmlns:a16="http://schemas.microsoft.com/office/drawing/2014/main" id="{5F264E9B-4632-4E46-8B8F-BF18F3337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940" y="3746984"/>
            <a:ext cx="2095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 16">
            <a:extLst>
              <a:ext uri="{FF2B5EF4-FFF2-40B4-BE49-F238E27FC236}">
                <a16:creationId xmlns:a16="http://schemas.microsoft.com/office/drawing/2014/main" id="{05E0681E-6FDD-47D0-A67E-7326B7AC0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716" y="4428703"/>
            <a:ext cx="2095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 16">
            <a:extLst>
              <a:ext uri="{FF2B5EF4-FFF2-40B4-BE49-F238E27FC236}">
                <a16:creationId xmlns:a16="http://schemas.microsoft.com/office/drawing/2014/main" id="{2E11F296-CA26-45A5-92D6-34385B34B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637" y="4152106"/>
            <a:ext cx="2095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A826F181-88AB-479F-B8AF-0E82D8B5D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3056" y="2303463"/>
            <a:ext cx="2095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age 15">
            <a:extLst>
              <a:ext uri="{FF2B5EF4-FFF2-40B4-BE49-F238E27FC236}">
                <a16:creationId xmlns:a16="http://schemas.microsoft.com/office/drawing/2014/main" id="{15A3A218-C9AB-47D2-8009-C420C6E95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9148" y="5175338"/>
            <a:ext cx="432271" cy="432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Image 24">
            <a:extLst>
              <a:ext uri="{FF2B5EF4-FFF2-40B4-BE49-F238E27FC236}">
                <a16:creationId xmlns:a16="http://schemas.microsoft.com/office/drawing/2014/main" id="{A262C2F8-AA94-445B-A8E4-41FF09C7D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587" y="4233048"/>
            <a:ext cx="2381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3">
            <a:extLst>
              <a:ext uri="{FF2B5EF4-FFF2-40B4-BE49-F238E27FC236}">
                <a16:creationId xmlns:a16="http://schemas.microsoft.com/office/drawing/2014/main" id="{B2FC2624-6131-4A1E-8259-675BB65857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180975"/>
            <a:ext cx="3284537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r>
              <a:rPr lang="fr-FR" altLang="fr-FR" sz="2400" b="0" dirty="0">
                <a:solidFill>
                  <a:srgbClr val="000000"/>
                </a:solidFill>
                <a:latin typeface="Arial" panose="020B0604020202020204" pitchFamily="34" charset="0"/>
              </a:rPr>
              <a:t>Menus de la semaine</a:t>
            </a:r>
          </a:p>
          <a:p>
            <a:r>
              <a:rPr lang="fr-FR" altLang="fr-FR" sz="2400" b="0" dirty="0">
                <a:solidFill>
                  <a:srgbClr val="000000"/>
                </a:solidFill>
                <a:latin typeface="Arial" panose="020B0604020202020204" pitchFamily="34" charset="0"/>
              </a:rPr>
              <a:t>Du 26 au 30 Juin 2023</a:t>
            </a:r>
          </a:p>
        </p:txBody>
      </p:sp>
      <p:sp>
        <p:nvSpPr>
          <p:cNvPr id="13315" name="Text Box 15">
            <a:extLst>
              <a:ext uri="{FF2B5EF4-FFF2-40B4-BE49-F238E27FC236}">
                <a16:creationId xmlns:a16="http://schemas.microsoft.com/office/drawing/2014/main" id="{D7AC2512-3331-4924-A215-A0E20E97D7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563" y="2339975"/>
            <a:ext cx="1943100" cy="3814763"/>
          </a:xfrm>
          <a:prstGeom prst="rect">
            <a:avLst/>
          </a:prstGeom>
          <a:noFill/>
          <a:ln>
            <a:noFill/>
          </a:ln>
        </p:spPr>
        <p:txBody>
          <a:bodyPr lIns="99562" tIns="49782" rIns="99562" bIns="49782"/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>
              <a:defRPr/>
            </a:pPr>
            <a:r>
              <a:rPr lang="fr-FR" altLang="fr-FR" sz="1200" b="0" dirty="0">
                <a:latin typeface="Arial" panose="020B0604020202020204" pitchFamily="34" charset="0"/>
              </a:rPr>
              <a:t>Tomates      vinaigrette</a:t>
            </a:r>
          </a:p>
          <a:p>
            <a:pPr>
              <a:defRPr/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defRPr/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defRPr/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defRPr/>
            </a:pPr>
            <a:r>
              <a:rPr lang="fr-FR" altLang="fr-FR" sz="1200" b="0" dirty="0">
                <a:latin typeface="Arial" panose="020B0604020202020204" pitchFamily="34" charset="0"/>
              </a:rPr>
              <a:t>Sauce </a:t>
            </a:r>
            <a:r>
              <a:rPr lang="fr-FR" altLang="fr-FR" sz="1200" b="0" dirty="0" err="1">
                <a:latin typeface="Arial" panose="020B0604020202020204" pitchFamily="34" charset="0"/>
              </a:rPr>
              <a:t>caponata</a:t>
            </a:r>
            <a:r>
              <a:rPr lang="fr-FR" altLang="fr-FR" sz="1200" b="0" dirty="0">
                <a:latin typeface="Arial" panose="020B0604020202020204" pitchFamily="34" charset="0"/>
              </a:rPr>
              <a:t> </a:t>
            </a:r>
          </a:p>
          <a:p>
            <a:pPr>
              <a:defRPr/>
            </a:pPr>
            <a:r>
              <a:rPr lang="fr-FR" altLang="fr-FR" sz="1100" b="0" i="1" dirty="0">
                <a:latin typeface="Arial" panose="020B0604020202020204" pitchFamily="34" charset="0"/>
              </a:rPr>
              <a:t>(courgettes, poivrons, olives, pulpe de tomates, oignons, ail) </a:t>
            </a:r>
          </a:p>
          <a:p>
            <a:pPr>
              <a:defRPr/>
            </a:pPr>
            <a:endParaRPr lang="fr-FR" altLang="fr-FR" sz="1200" dirty="0">
              <a:highlight>
                <a:srgbClr val="FFFF00"/>
              </a:highlight>
              <a:latin typeface="Arial" panose="020B0604020202020204" pitchFamily="34" charset="0"/>
            </a:endParaRPr>
          </a:p>
          <a:p>
            <a:pPr>
              <a:defRPr/>
            </a:pPr>
            <a:r>
              <a:rPr lang="fr-FR" altLang="fr-FR" sz="1200" b="0" dirty="0">
                <a:latin typeface="Arial" panose="020B0604020202020204" pitchFamily="34" charset="0"/>
              </a:rPr>
              <a:t>Torsades      et emmental râpé</a:t>
            </a:r>
          </a:p>
          <a:p>
            <a:pPr>
              <a:defRPr/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defRPr/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defRPr/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fr-FR" altLang="fr-FR" sz="1200" b="0" dirty="0">
                <a:latin typeface="Arial" panose="020B0604020202020204" pitchFamily="34" charset="0"/>
              </a:rPr>
              <a:t>Lacté saveur vanille nappé caramel</a:t>
            </a:r>
          </a:p>
        </p:txBody>
      </p:sp>
      <p:sp>
        <p:nvSpPr>
          <p:cNvPr id="14340" name="Text Box 15">
            <a:extLst>
              <a:ext uri="{FF2B5EF4-FFF2-40B4-BE49-F238E27FC236}">
                <a16:creationId xmlns:a16="http://schemas.microsoft.com/office/drawing/2014/main" id="{4ADF5294-22B1-49C8-99AB-9EB255341F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5863" y="2281238"/>
            <a:ext cx="1943100" cy="381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2" tIns="49782" rIns="99562" bIns="49782"/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endParaRPr lang="fr-FR" altLang="fr-FR" sz="1200" b="0" dirty="0">
              <a:latin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r>
              <a:rPr lang="fr-FR" altLang="fr-FR" sz="1200" b="0" dirty="0">
                <a:latin typeface="Arial" panose="020B0604020202020204" pitchFamily="34" charset="0"/>
              </a:rPr>
              <a:t>Sauté de bœuf         sauce aux olives </a:t>
            </a: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r>
              <a:rPr lang="fr-FR" altLang="fr-FR" sz="1200" b="0" dirty="0">
                <a:latin typeface="Arial" panose="020B0604020202020204" pitchFamily="34" charset="0"/>
              </a:rPr>
              <a:t>Carottes persillées et semoule </a:t>
            </a: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r>
              <a:rPr lang="fr-FR" altLang="fr-FR" sz="1200" b="0" dirty="0">
                <a:latin typeface="Arial" panose="020B0604020202020204" pitchFamily="34" charset="0"/>
              </a:rPr>
              <a:t>Camembert </a:t>
            </a: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r>
              <a:rPr lang="fr-FR" altLang="fr-FR" sz="1200" b="0" dirty="0">
                <a:latin typeface="Arial" panose="020B0604020202020204" pitchFamily="34" charset="0"/>
              </a:rPr>
              <a:t>Fruit de saison</a:t>
            </a:r>
          </a:p>
        </p:txBody>
      </p:sp>
      <p:sp>
        <p:nvSpPr>
          <p:cNvPr id="14341" name="Text Box 15">
            <a:extLst>
              <a:ext uri="{FF2B5EF4-FFF2-40B4-BE49-F238E27FC236}">
                <a16:creationId xmlns:a16="http://schemas.microsoft.com/office/drawing/2014/main" id="{77D3E3E0-5EEE-4369-80B5-B3B08ACB1F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9925" y="2268538"/>
            <a:ext cx="1811338" cy="3814762"/>
          </a:xfrm>
          <a:prstGeom prst="rect">
            <a:avLst/>
          </a:prstGeom>
          <a:noFill/>
          <a:ln>
            <a:noFill/>
          </a:ln>
        </p:spPr>
        <p:txBody>
          <a:bodyPr lIns="99562" tIns="49782" rIns="99562" bIns="49782"/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>
              <a:defRPr/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defRPr/>
            </a:pPr>
            <a:r>
              <a:rPr lang="fr-FR" altLang="fr-FR" sz="1200" b="0" dirty="0">
                <a:latin typeface="Arial" panose="020B0604020202020204" pitchFamily="34" charset="0"/>
              </a:rPr>
              <a:t>Œuf dur mimosa </a:t>
            </a:r>
          </a:p>
          <a:p>
            <a:pPr>
              <a:defRPr/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defRPr/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defRPr/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defRPr/>
            </a:pPr>
            <a:r>
              <a:rPr lang="fr-FR" altLang="fr-FR" sz="1200" b="0" dirty="0">
                <a:latin typeface="Arial" panose="020B0604020202020204" pitchFamily="34" charset="0"/>
              </a:rPr>
              <a:t>Moussaka</a:t>
            </a:r>
          </a:p>
          <a:p>
            <a:pPr>
              <a:defRPr/>
            </a:pPr>
            <a:r>
              <a:rPr lang="fr-FR" altLang="fr-FR" sz="1050" b="0" i="1" dirty="0">
                <a:latin typeface="Arial" panose="020B0604020202020204" pitchFamily="34" charset="0"/>
              </a:rPr>
              <a:t>(Pommes de terre cubes, aubergines grillées, fromage de chèvre, emmental, légumes ratatouille)</a:t>
            </a: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defRPr/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defRPr/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defRPr/>
            </a:pPr>
            <a:r>
              <a:rPr lang="fr-FR" altLang="fr-FR" sz="1200" b="0" dirty="0">
                <a:latin typeface="Arial" panose="020B0604020202020204" pitchFamily="34" charset="0"/>
              </a:rPr>
              <a:t> </a:t>
            </a:r>
          </a:p>
          <a:p>
            <a:pPr>
              <a:defRPr/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defRPr/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defRPr/>
            </a:pPr>
            <a:r>
              <a:rPr lang="fr-FR" altLang="fr-FR" sz="1200" b="0" dirty="0">
                <a:latin typeface="Arial" panose="020B0604020202020204" pitchFamily="34" charset="0"/>
              </a:rPr>
              <a:t>Yaourt aromatisé </a:t>
            </a:r>
          </a:p>
          <a:p>
            <a:pPr>
              <a:defRPr/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defRPr/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defRPr/>
            </a:pPr>
            <a:endParaRPr lang="fr-FR" altLang="fr-FR" sz="1200" b="0" dirty="0">
              <a:latin typeface="Arial" panose="020B0604020202020204" pitchFamily="34" charset="0"/>
            </a:endParaRPr>
          </a:p>
        </p:txBody>
      </p:sp>
      <p:sp>
        <p:nvSpPr>
          <p:cNvPr id="14342" name="Text Box 15">
            <a:extLst>
              <a:ext uri="{FF2B5EF4-FFF2-40B4-BE49-F238E27FC236}">
                <a16:creationId xmlns:a16="http://schemas.microsoft.com/office/drawing/2014/main" id="{1FAD6C3D-531E-4B11-A365-B187F06669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6513" y="2244725"/>
            <a:ext cx="1943100" cy="381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2" tIns="49782" rIns="99562" bIns="49782"/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r>
              <a:rPr lang="fr-FR" altLang="fr-FR" sz="1200" b="0" dirty="0">
                <a:latin typeface="Arial" panose="020B0604020202020204" pitchFamily="34" charset="0"/>
              </a:rPr>
              <a:t>Salade verte       maïs et dés de mimolette</a:t>
            </a: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r>
              <a:rPr lang="fr-FR" altLang="fr-FR" sz="1200" b="0" dirty="0">
                <a:latin typeface="Arial" panose="020B0604020202020204" pitchFamily="34" charset="0"/>
              </a:rPr>
              <a:t>Rôti de dinde       sauce diable </a:t>
            </a: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r>
              <a:rPr lang="fr-FR" altLang="fr-FR" sz="1200" b="0" dirty="0">
                <a:latin typeface="Arial" panose="020B0604020202020204" pitchFamily="34" charset="0"/>
              </a:rPr>
              <a:t>Haricots beurre </a:t>
            </a: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r>
              <a:rPr lang="fr-FR" altLang="fr-FR" sz="1200" b="0" dirty="0">
                <a:latin typeface="Arial" panose="020B0604020202020204" pitchFamily="34" charset="0"/>
              </a:rPr>
              <a:t>Clafoutis pêche pistache</a:t>
            </a:r>
          </a:p>
        </p:txBody>
      </p:sp>
      <p:sp>
        <p:nvSpPr>
          <p:cNvPr id="14343" name="Text Box 15">
            <a:extLst>
              <a:ext uri="{FF2B5EF4-FFF2-40B4-BE49-F238E27FC236}">
                <a16:creationId xmlns:a16="http://schemas.microsoft.com/office/drawing/2014/main" id="{50D56245-5FD5-4FD1-A705-721C7595C9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9613" y="2268538"/>
            <a:ext cx="1943100" cy="381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2" tIns="49782" rIns="99562" bIns="49782"/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endParaRPr lang="fr-FR" altLang="fr-FR" sz="1200" b="0" dirty="0">
              <a:latin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r>
              <a:rPr lang="fr-FR" altLang="fr-FR" sz="1200" b="0" dirty="0">
                <a:latin typeface="Arial" panose="020B0604020202020204" pitchFamily="34" charset="0"/>
              </a:rPr>
              <a:t>Colin d’Alaska       pané et riz soufflé </a:t>
            </a: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r>
              <a:rPr lang="fr-FR" altLang="fr-FR" sz="1200" b="0" dirty="0">
                <a:latin typeface="Arial" panose="020B0604020202020204" pitchFamily="34" charset="0"/>
              </a:rPr>
              <a:t>Riz </a:t>
            </a: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r>
              <a:rPr lang="fr-FR" altLang="fr-FR" sz="1200" b="0" dirty="0">
                <a:latin typeface="Arial" panose="020B0604020202020204" pitchFamily="34" charset="0"/>
              </a:rPr>
              <a:t>Fromage blanc     et sucre </a:t>
            </a: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r>
              <a:rPr lang="fr-FR" altLang="fr-FR" sz="1200" b="0" dirty="0">
                <a:latin typeface="Arial" panose="020B0604020202020204" pitchFamily="34" charset="0"/>
              </a:rPr>
              <a:t>Fruit de saison</a:t>
            </a:r>
          </a:p>
        </p:txBody>
      </p:sp>
      <p:pic>
        <p:nvPicPr>
          <p:cNvPr id="14344" name="Image 8">
            <a:extLst>
              <a:ext uri="{FF2B5EF4-FFF2-40B4-BE49-F238E27FC236}">
                <a16:creationId xmlns:a16="http://schemas.microsoft.com/office/drawing/2014/main" id="{C2258014-4361-4256-A3E1-7D2CBD5B4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332" y="3063835"/>
            <a:ext cx="2667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Image 15">
            <a:extLst>
              <a:ext uri="{FF2B5EF4-FFF2-40B4-BE49-F238E27FC236}">
                <a16:creationId xmlns:a16="http://schemas.microsoft.com/office/drawing/2014/main" id="{6D36D264-69E8-4D65-9CAE-67FBA564C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770" y="4825777"/>
            <a:ext cx="357980" cy="357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16">
            <a:extLst>
              <a:ext uri="{FF2B5EF4-FFF2-40B4-BE49-F238E27FC236}">
                <a16:creationId xmlns:a16="http://schemas.microsoft.com/office/drawing/2014/main" id="{56BCADFF-CB11-4853-9BE4-7D16182D0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763" y="3896161"/>
            <a:ext cx="2095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16">
            <a:extLst>
              <a:ext uri="{FF2B5EF4-FFF2-40B4-BE49-F238E27FC236}">
                <a16:creationId xmlns:a16="http://schemas.microsoft.com/office/drawing/2014/main" id="{4CEC508B-C7C0-4209-A6B7-0D5BC745A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138" y="2281238"/>
            <a:ext cx="2095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16">
            <a:extLst>
              <a:ext uri="{FF2B5EF4-FFF2-40B4-BE49-F238E27FC236}">
                <a16:creationId xmlns:a16="http://schemas.microsoft.com/office/drawing/2014/main" id="{AE283FD0-8A89-42EA-B51D-C19503459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275" y="5004767"/>
            <a:ext cx="2095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 16">
            <a:extLst>
              <a:ext uri="{FF2B5EF4-FFF2-40B4-BE49-F238E27FC236}">
                <a16:creationId xmlns:a16="http://schemas.microsoft.com/office/drawing/2014/main" id="{DD668F04-6994-46F0-A52E-45A85D367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032" y="5057551"/>
            <a:ext cx="2095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 16">
            <a:extLst>
              <a:ext uri="{FF2B5EF4-FFF2-40B4-BE49-F238E27FC236}">
                <a16:creationId xmlns:a16="http://schemas.microsoft.com/office/drawing/2014/main" id="{CCDBC0E5-2AFE-4663-8492-15E952814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200" y="2155032"/>
            <a:ext cx="2095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 16">
            <a:extLst>
              <a:ext uri="{FF2B5EF4-FFF2-40B4-BE49-F238E27FC236}">
                <a16:creationId xmlns:a16="http://schemas.microsoft.com/office/drawing/2014/main" id="{C5BC0C85-C35B-407D-A6CF-753D5CB6D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926" y="3741415"/>
            <a:ext cx="2095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 16">
            <a:extLst>
              <a:ext uri="{FF2B5EF4-FFF2-40B4-BE49-F238E27FC236}">
                <a16:creationId xmlns:a16="http://schemas.microsoft.com/office/drawing/2014/main" id="{90C93D3A-B1B5-4ADE-92A7-3E4F76A47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1156" y="4300113"/>
            <a:ext cx="2095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 5">
            <a:extLst>
              <a:ext uri="{FF2B5EF4-FFF2-40B4-BE49-F238E27FC236}">
                <a16:creationId xmlns:a16="http://schemas.microsoft.com/office/drawing/2014/main" id="{B5B4A7F9-596B-4678-8930-F2E77CE57E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350" y="3265487"/>
            <a:ext cx="3492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age 5">
            <a:extLst>
              <a:ext uri="{FF2B5EF4-FFF2-40B4-BE49-F238E27FC236}">
                <a16:creationId xmlns:a16="http://schemas.microsoft.com/office/drawing/2014/main" id="{E47E7D1E-92B9-4BDA-BF82-7520ADA0FB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775" y="2990850"/>
            <a:ext cx="3492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9B93A94C-6569-49D6-B699-53BA136880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1231" y="2990850"/>
            <a:ext cx="219475" cy="213378"/>
          </a:xfrm>
          <a:prstGeom prst="rect">
            <a:avLst/>
          </a:prstGeom>
        </p:spPr>
      </p:pic>
      <p:pic>
        <p:nvPicPr>
          <p:cNvPr id="20" name="Image 16">
            <a:extLst>
              <a:ext uri="{FF2B5EF4-FFF2-40B4-BE49-F238E27FC236}">
                <a16:creationId xmlns:a16="http://schemas.microsoft.com/office/drawing/2014/main" id="{7525CCD3-B5E7-49D6-8A71-F35276ABF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957" y="2453482"/>
            <a:ext cx="2095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mage 15">
            <a:extLst>
              <a:ext uri="{FF2B5EF4-FFF2-40B4-BE49-F238E27FC236}">
                <a16:creationId xmlns:a16="http://schemas.microsoft.com/office/drawing/2014/main" id="{0073A974-00F2-42EE-97CA-FCAB4AAE6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661" y="4121123"/>
            <a:ext cx="357980" cy="357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Image 16">
            <a:extLst>
              <a:ext uri="{FF2B5EF4-FFF2-40B4-BE49-F238E27FC236}">
                <a16:creationId xmlns:a16="http://schemas.microsoft.com/office/drawing/2014/main" id="{E59E609D-FC67-41E8-8C6D-64D0FA110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88" y="4047701"/>
            <a:ext cx="2095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Image 8">
            <a:extLst>
              <a:ext uri="{FF2B5EF4-FFF2-40B4-BE49-F238E27FC236}">
                <a16:creationId xmlns:a16="http://schemas.microsoft.com/office/drawing/2014/main" id="{A2B8A0C0-83EB-4EBB-A82A-07EF55E36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513" y="3169033"/>
            <a:ext cx="2667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odexho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odexho" pitchFamily="2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odexho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odexho" pitchFamily="2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8048</TotalTime>
  <Words>922</Words>
  <Application>Microsoft Office PowerPoint</Application>
  <PresentationFormat>Personnalisé</PresentationFormat>
  <Paragraphs>620</Paragraphs>
  <Slides>10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10</vt:i4>
      </vt:variant>
    </vt:vector>
  </HeadingPairs>
  <TitlesOfParts>
    <vt:vector size="16" baseType="lpstr">
      <vt:lpstr>Arial</vt:lpstr>
      <vt:lpstr>Century Gothic</vt:lpstr>
      <vt:lpstr>Sodexho</vt:lpstr>
      <vt:lpstr>Times</vt:lpstr>
      <vt:lpstr>Nouvelle présentation</vt:lpstr>
      <vt:lpstr>1_Nouvelle présentation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Trame Menu Cuisto Rigolo V2</dc:title>
  <dc:creator>Pascal Combes</dc:creator>
  <cp:lastModifiedBy>Vernon, Emilie</cp:lastModifiedBy>
  <cp:revision>933</cp:revision>
  <cp:lastPrinted>2023-03-22T12:05:27Z</cp:lastPrinted>
  <dcterms:created xsi:type="dcterms:W3CDTF">2015-09-05T12:18:21Z</dcterms:created>
  <dcterms:modified xsi:type="dcterms:W3CDTF">2023-03-27T10:01:36Z</dcterms:modified>
</cp:coreProperties>
</file>